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9" d="100"/>
          <a:sy n="79" d="100"/>
        </p:scale>
        <p:origin x="108" y="76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CA"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CA"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3B18B12E-1CC8-4E4A-B580-3234C650F65B}" type="datetimeFigureOut">
              <a:rPr lang="en-US" smtClean="0"/>
              <a:t>1/7/2014</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6584D5F5-73A9-994F-9895-FB2D45FFE3B8}"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CA"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
        <p:nvSpPr>
          <p:cNvPr id="4" name="Date Placeholder 3"/>
          <p:cNvSpPr>
            <a:spLocks noGrp="1"/>
          </p:cNvSpPr>
          <p:nvPr>
            <p:ph type="dt" sz="half" idx="10"/>
          </p:nvPr>
        </p:nvSpPr>
        <p:spPr/>
        <p:txBody>
          <a:bodyPr/>
          <a:lstStyle/>
          <a:p>
            <a:fld id="{3B18B12E-1CC8-4E4A-B580-3234C650F65B}" type="datetimeFigureOut">
              <a:rPr lang="en-US" smtClean="0"/>
              <a:t>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84D5F5-73A9-994F-9895-FB2D45FFE3B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CA"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3B18B12E-1CC8-4E4A-B580-3234C650F65B}" type="datetimeFigureOut">
              <a:rPr lang="en-US" smtClean="0"/>
              <a:t>1/7/2014</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6584D5F5-73A9-994F-9895-FB2D45FFE3B8}"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CA" smtClean="0"/>
              <a:t>Click to edit Master title style</a:t>
            </a:r>
            <a:endParaRPr kumimoji="0" lang="en-US"/>
          </a:p>
        </p:txBody>
      </p:sp>
      <p:sp>
        <p:nvSpPr>
          <p:cNvPr id="4" name="Date Placeholder 3"/>
          <p:cNvSpPr>
            <a:spLocks noGrp="1"/>
          </p:cNvSpPr>
          <p:nvPr>
            <p:ph type="dt" sz="half" idx="10"/>
          </p:nvPr>
        </p:nvSpPr>
        <p:spPr/>
        <p:txBody>
          <a:bodyPr/>
          <a:lstStyle/>
          <a:p>
            <a:fld id="{3B18B12E-1CC8-4E4A-B580-3234C650F65B}" type="datetimeFigureOut">
              <a:rPr lang="en-US" smtClean="0"/>
              <a:t>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6584D5F5-73A9-994F-9895-FB2D45FFE3B8}"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CA"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CA" smtClean="0"/>
              <a:t>Click to edit Master title style</a:t>
            </a:r>
            <a:endParaRPr kumimoji="0" lang="en-US"/>
          </a:p>
        </p:txBody>
      </p:sp>
      <p:sp>
        <p:nvSpPr>
          <p:cNvPr id="12" name="Date Placeholder 11"/>
          <p:cNvSpPr>
            <a:spLocks noGrp="1"/>
          </p:cNvSpPr>
          <p:nvPr>
            <p:ph type="dt" sz="half" idx="10"/>
          </p:nvPr>
        </p:nvSpPr>
        <p:spPr/>
        <p:txBody>
          <a:bodyPr/>
          <a:lstStyle/>
          <a:p>
            <a:fld id="{3B18B12E-1CC8-4E4A-B580-3234C650F65B}" type="datetimeFigureOut">
              <a:rPr lang="en-US" smtClean="0"/>
              <a:t>1/7/2014</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6584D5F5-73A9-994F-9895-FB2D45FFE3B8}"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CA"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
        <p:nvSpPr>
          <p:cNvPr id="8" name="Date Placeholder 7"/>
          <p:cNvSpPr>
            <a:spLocks noGrp="1"/>
          </p:cNvSpPr>
          <p:nvPr>
            <p:ph type="dt" sz="half" idx="15"/>
          </p:nvPr>
        </p:nvSpPr>
        <p:spPr/>
        <p:txBody>
          <a:bodyPr rtlCol="0"/>
          <a:lstStyle/>
          <a:p>
            <a:fld id="{3B18B12E-1CC8-4E4A-B580-3234C650F65B}" type="datetimeFigureOut">
              <a:rPr lang="en-US" smtClean="0"/>
              <a:t>1/7/2014</a:t>
            </a:fld>
            <a:endParaRPr lang="en-US"/>
          </a:p>
        </p:txBody>
      </p:sp>
      <p:sp>
        <p:nvSpPr>
          <p:cNvPr id="10" name="Slide Number Placeholder 9"/>
          <p:cNvSpPr>
            <a:spLocks noGrp="1"/>
          </p:cNvSpPr>
          <p:nvPr>
            <p:ph type="sldNum" sz="quarter" idx="16"/>
          </p:nvPr>
        </p:nvSpPr>
        <p:spPr/>
        <p:txBody>
          <a:bodyPr rtlCol="0"/>
          <a:lstStyle/>
          <a:p>
            <a:fld id="{6584D5F5-73A9-994F-9895-FB2D45FFE3B8}"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CA"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
        <p:nvSpPr>
          <p:cNvPr id="10" name="Date Placeholder 9"/>
          <p:cNvSpPr>
            <a:spLocks noGrp="1"/>
          </p:cNvSpPr>
          <p:nvPr>
            <p:ph type="dt" sz="half" idx="15"/>
          </p:nvPr>
        </p:nvSpPr>
        <p:spPr/>
        <p:txBody>
          <a:bodyPr rtlCol="0"/>
          <a:lstStyle/>
          <a:p>
            <a:fld id="{3B18B12E-1CC8-4E4A-B580-3234C650F65B}" type="datetimeFigureOut">
              <a:rPr lang="en-US" smtClean="0"/>
              <a:t>1/7/2014</a:t>
            </a:fld>
            <a:endParaRPr lang="en-US"/>
          </a:p>
        </p:txBody>
      </p:sp>
      <p:sp>
        <p:nvSpPr>
          <p:cNvPr id="12" name="Slide Number Placeholder 11"/>
          <p:cNvSpPr>
            <a:spLocks noGrp="1"/>
          </p:cNvSpPr>
          <p:nvPr>
            <p:ph type="sldNum" sz="quarter" idx="16"/>
          </p:nvPr>
        </p:nvSpPr>
        <p:spPr/>
        <p:txBody>
          <a:bodyPr rtlCol="0"/>
          <a:lstStyle/>
          <a:p>
            <a:fld id="{6584D5F5-73A9-994F-9895-FB2D45FFE3B8}"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CA"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CA"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CA" smtClean="0"/>
              <a:t>Click to edit Master title style</a:t>
            </a:r>
            <a:endParaRPr kumimoji="0" lang="en-US"/>
          </a:p>
        </p:txBody>
      </p:sp>
      <p:sp>
        <p:nvSpPr>
          <p:cNvPr id="3" name="Date Placeholder 2"/>
          <p:cNvSpPr>
            <a:spLocks noGrp="1"/>
          </p:cNvSpPr>
          <p:nvPr>
            <p:ph type="dt" sz="half" idx="10"/>
          </p:nvPr>
        </p:nvSpPr>
        <p:spPr/>
        <p:txBody>
          <a:bodyPr/>
          <a:lstStyle/>
          <a:p>
            <a:fld id="{3B18B12E-1CC8-4E4A-B580-3234C650F65B}" type="datetimeFigureOut">
              <a:rPr lang="en-US" smtClean="0"/>
              <a:t>1/7/2014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6584D5F5-73A9-994F-9895-FB2D45FFE3B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18B12E-1CC8-4E4A-B580-3234C650F65B}" type="datetimeFigureOut">
              <a:rPr lang="en-US" smtClean="0"/>
              <a:t>1/7/2014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6584D5F5-73A9-994F-9895-FB2D45FFE3B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CA" smtClean="0"/>
              <a:t>Click to edit Master title style</a:t>
            </a:r>
            <a:endParaRPr kumimoji="0" lang="en-US"/>
          </a:p>
        </p:txBody>
      </p:sp>
      <p:sp>
        <p:nvSpPr>
          <p:cNvPr id="5" name="Date Placeholder 4"/>
          <p:cNvSpPr>
            <a:spLocks noGrp="1"/>
          </p:cNvSpPr>
          <p:nvPr>
            <p:ph type="dt" sz="half" idx="10"/>
          </p:nvPr>
        </p:nvSpPr>
        <p:spPr/>
        <p:txBody>
          <a:bodyPr/>
          <a:lstStyle/>
          <a:p>
            <a:fld id="{3B18B12E-1CC8-4E4A-B580-3234C650F65B}" type="datetimeFigureOut">
              <a:rPr lang="en-US" smtClean="0"/>
              <a:t>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6584D5F5-73A9-994F-9895-FB2D45FFE3B8}"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CA"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CA"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CA"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3B18B12E-1CC8-4E4A-B580-3234C650F65B}" type="datetimeFigureOut">
              <a:rPr lang="en-US" smtClean="0"/>
              <a:t>1/7/2014</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6584D5F5-73A9-994F-9895-FB2D45FFE3B8}" type="slidenum">
              <a:rPr lang="en-US" smtClean="0"/>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CA" smtClean="0"/>
              <a:t>Drag picture to placeholder or click icon to add</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CA"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CA" smtClean="0"/>
              <a:t>Click to edit Master text styles</a:t>
            </a:r>
          </a:p>
          <a:p>
            <a:pPr lvl="1" eaLnBrk="1" latinLnBrk="0" hangingPunct="1"/>
            <a:r>
              <a:rPr kumimoji="0" lang="en-CA" smtClean="0"/>
              <a:t>Second level</a:t>
            </a:r>
          </a:p>
          <a:p>
            <a:pPr lvl="2" eaLnBrk="1" latinLnBrk="0" hangingPunct="1"/>
            <a:r>
              <a:rPr kumimoji="0" lang="en-CA" smtClean="0"/>
              <a:t>Third level</a:t>
            </a:r>
          </a:p>
          <a:p>
            <a:pPr lvl="3" eaLnBrk="1" latinLnBrk="0" hangingPunct="1"/>
            <a:r>
              <a:rPr kumimoji="0" lang="en-CA" smtClean="0"/>
              <a:t>Fourth level</a:t>
            </a:r>
          </a:p>
          <a:p>
            <a:pPr lvl="4" eaLnBrk="1" latinLnBrk="0" hangingPunct="1"/>
            <a:r>
              <a:rPr kumimoji="0" lang="en-CA"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3B18B12E-1CC8-4E4A-B580-3234C650F65B}" type="datetimeFigureOut">
              <a:rPr lang="en-US" smtClean="0"/>
              <a:t>1/7/2014</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6584D5F5-73A9-994F-9895-FB2D45FFE3B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yawlfoundation.org/"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Yawl Resource Perspective</a:t>
            </a:r>
            <a:endParaRPr lang="en-US" dirty="0"/>
          </a:p>
        </p:txBody>
      </p:sp>
      <p:sp>
        <p:nvSpPr>
          <p:cNvPr id="3" name="Subtitle 2"/>
          <p:cNvSpPr>
            <a:spLocks noGrp="1"/>
          </p:cNvSpPr>
          <p:nvPr>
            <p:ph type="subTitle" idx="1"/>
          </p:nvPr>
        </p:nvSpPr>
        <p:spPr/>
        <p:txBody>
          <a:bodyPr/>
          <a:lstStyle/>
          <a:p>
            <a:r>
              <a:rPr lang="en-US" dirty="0" smtClean="0"/>
              <a:t>Business 2710 – </a:t>
            </a:r>
            <a:r>
              <a:rPr lang="en-US" smtClean="0"/>
              <a:t>Class 16</a:t>
            </a:r>
            <a:endParaRPr lang="en-US" dirty="0"/>
          </a:p>
        </p:txBody>
      </p:sp>
      <p:sp>
        <p:nvSpPr>
          <p:cNvPr id="4" name="TextBox 3"/>
          <p:cNvSpPr txBox="1"/>
          <p:nvPr/>
        </p:nvSpPr>
        <p:spPr>
          <a:xfrm>
            <a:off x="109728" y="133142"/>
            <a:ext cx="5056192" cy="415498"/>
          </a:xfrm>
          <a:prstGeom prst="rect">
            <a:avLst/>
          </a:prstGeom>
          <a:noFill/>
        </p:spPr>
        <p:txBody>
          <a:bodyPr wrap="none" rtlCol="0">
            <a:spAutoFit/>
          </a:bodyPr>
          <a:lstStyle/>
          <a:p>
            <a:r>
              <a:rPr lang="en-CA" altLang="en-US" sz="1050" dirty="0">
                <a:solidFill>
                  <a:srgbClr val="FFFFFF"/>
                </a:solidFill>
              </a:rPr>
              <a:t>Slides contain material from </a:t>
            </a:r>
            <a:r>
              <a:rPr lang="en-CA" altLang="en-US" sz="1050" dirty="0">
                <a:solidFill>
                  <a:srgbClr val="CCCCFF"/>
                </a:solidFill>
                <a:hlinkClick r:id="rId2"/>
              </a:rPr>
              <a:t>www.yawlfoundation.org</a:t>
            </a:r>
          </a:p>
          <a:p>
            <a:r>
              <a:rPr lang="en-CA" altLang="en-US" sz="1050" dirty="0">
                <a:solidFill>
                  <a:srgbClr val="FFFFFF"/>
                </a:solidFill>
              </a:rPr>
              <a:t>Developed by </a:t>
            </a:r>
            <a:r>
              <a:rPr lang="en-CA" altLang="en-US" sz="1050" dirty="0" err="1">
                <a:solidFill>
                  <a:srgbClr val="FFFFFF"/>
                </a:solidFill>
              </a:rPr>
              <a:t>Wil</a:t>
            </a:r>
            <a:r>
              <a:rPr lang="en-CA" altLang="en-US" sz="1050" dirty="0">
                <a:solidFill>
                  <a:srgbClr val="FFFFFF"/>
                </a:solidFill>
              </a:rPr>
              <a:t> van der Aalst, Michael Adams, Arthur </a:t>
            </a:r>
            <a:r>
              <a:rPr lang="en-CA" altLang="en-US" sz="1050" dirty="0" err="1">
                <a:solidFill>
                  <a:srgbClr val="FFFFFF"/>
                </a:solidFill>
              </a:rPr>
              <a:t>ter</a:t>
            </a:r>
            <a:r>
              <a:rPr lang="en-CA" altLang="en-US" sz="1050" dirty="0">
                <a:solidFill>
                  <a:srgbClr val="FFFFFF"/>
                </a:solidFill>
              </a:rPr>
              <a:t> Hofstede, Nick </a:t>
            </a:r>
            <a:r>
              <a:rPr lang="en-CA" altLang="en-US" sz="1050" dirty="0" err="1" smtClean="0">
                <a:solidFill>
                  <a:srgbClr val="FFFFFF"/>
                </a:solidFill>
              </a:rPr>
              <a:t>Russel</a:t>
            </a:r>
            <a:endParaRPr lang="en-CA" altLang="en-US" sz="1050" dirty="0">
              <a:solidFill>
                <a:srgbClr val="FFFFFF"/>
              </a:solidFill>
            </a:endParaRPr>
          </a:p>
        </p:txBody>
      </p:sp>
    </p:spTree>
    <p:extLst>
      <p:ext uri="{BB962C8B-B14F-4D97-AF65-F5344CB8AC3E}">
        <p14:creationId xmlns:p14="http://schemas.microsoft.com/office/powerpoint/2010/main" val="42886323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Distribution Set and Filters</a:t>
            </a:r>
            <a:endParaRPr lang="en-US" dirty="0"/>
          </a:p>
        </p:txBody>
      </p:sp>
      <p:sp>
        <p:nvSpPr>
          <p:cNvPr id="3" name="Content Placeholder 2"/>
          <p:cNvSpPr>
            <a:spLocks noGrp="1"/>
          </p:cNvSpPr>
          <p:nvPr>
            <p:ph sz="quarter" idx="1"/>
          </p:nvPr>
        </p:nvSpPr>
        <p:spPr>
          <a:xfrm>
            <a:off x="612648" y="1600199"/>
            <a:ext cx="8153400" cy="5101129"/>
          </a:xfrm>
        </p:spPr>
        <p:txBody>
          <a:bodyPr>
            <a:normAutofit fontScale="92500" lnSpcReduction="10000"/>
          </a:bodyPr>
          <a:lstStyle/>
          <a:p>
            <a:r>
              <a:rPr lang="en-US" sz="2800" dirty="0" smtClean="0"/>
              <a:t>For a manual task, the process designer can provide details of a </a:t>
            </a:r>
            <a:r>
              <a:rPr lang="en-US" sz="2800" b="1" dirty="0" smtClean="0"/>
              <a:t>distribution</a:t>
            </a:r>
            <a:r>
              <a:rPr lang="en-US" sz="2800" dirty="0" smtClean="0"/>
              <a:t> </a:t>
            </a:r>
            <a:r>
              <a:rPr lang="en-US" sz="2800" b="1" dirty="0" smtClean="0"/>
              <a:t>set</a:t>
            </a:r>
            <a:r>
              <a:rPr lang="en-US" sz="2800" dirty="0" smtClean="0"/>
              <a:t> of resources to which the task should be offered at runtime</a:t>
            </a:r>
          </a:p>
          <a:p>
            <a:r>
              <a:rPr lang="en-US" sz="2800" dirty="0" smtClean="0"/>
              <a:t>A distribution set consists of a </a:t>
            </a:r>
            <a:r>
              <a:rPr lang="en-US" sz="2800" b="1" dirty="0" smtClean="0"/>
              <a:t>union</a:t>
            </a:r>
            <a:r>
              <a:rPr lang="en-US" sz="2800" dirty="0" smtClean="0"/>
              <a:t> of:</a:t>
            </a:r>
          </a:p>
          <a:p>
            <a:pPr lvl="2"/>
            <a:r>
              <a:rPr lang="en-US" sz="2200" dirty="0" smtClean="0"/>
              <a:t>Zero or more </a:t>
            </a:r>
            <a:r>
              <a:rPr lang="en-US" sz="2200" u="sng" dirty="0" smtClean="0"/>
              <a:t>individual </a:t>
            </a:r>
            <a:r>
              <a:rPr lang="en-US" sz="2200" u="sng" dirty="0" err="1" smtClean="0"/>
              <a:t>particpants</a:t>
            </a:r>
            <a:endParaRPr lang="en-US" sz="2200" dirty="0" smtClean="0"/>
          </a:p>
          <a:p>
            <a:pPr lvl="2"/>
            <a:r>
              <a:rPr lang="en-US" sz="2200" dirty="0" smtClean="0"/>
              <a:t>Zero or more </a:t>
            </a:r>
            <a:r>
              <a:rPr lang="en-US" sz="2200" u="sng" dirty="0" smtClean="0"/>
              <a:t>roles</a:t>
            </a:r>
            <a:endParaRPr lang="en-US" sz="2200" dirty="0" smtClean="0"/>
          </a:p>
          <a:p>
            <a:pPr lvl="2"/>
            <a:r>
              <a:rPr lang="en-US" sz="2200" dirty="0" smtClean="0"/>
              <a:t>Zero or more dynamic variables (which at runtime will be supplied with details of participants and/or roles)</a:t>
            </a:r>
          </a:p>
          <a:p>
            <a:r>
              <a:rPr lang="en-US" sz="2800" dirty="0" smtClean="0"/>
              <a:t>The resultant distribution set may be further </a:t>
            </a:r>
            <a:r>
              <a:rPr lang="en-US" sz="2800" b="1" dirty="0" smtClean="0"/>
              <a:t>filtered</a:t>
            </a:r>
            <a:r>
              <a:rPr lang="en-US" sz="2800" dirty="0" smtClean="0"/>
              <a:t> by specifying that only those participants which certain </a:t>
            </a:r>
            <a:r>
              <a:rPr lang="en-US" sz="2800" u="sng" dirty="0" smtClean="0"/>
              <a:t>capabilities</a:t>
            </a:r>
            <a:r>
              <a:rPr lang="en-US" sz="2800" b="1" dirty="0" smtClean="0"/>
              <a:t>, </a:t>
            </a:r>
            <a:r>
              <a:rPr lang="en-US" sz="2800" dirty="0" smtClean="0"/>
              <a:t>occupying certain </a:t>
            </a:r>
            <a:r>
              <a:rPr lang="en-US" sz="2800" u="sng" dirty="0" smtClean="0"/>
              <a:t>positions</a:t>
            </a:r>
            <a:r>
              <a:rPr lang="en-US" sz="2800" dirty="0" smtClean="0"/>
              <a:t> and/or being members of certain </a:t>
            </a:r>
            <a:r>
              <a:rPr lang="en-US" sz="2800" u="sng" dirty="0" smtClean="0"/>
              <a:t>org groups</a:t>
            </a:r>
            <a:r>
              <a:rPr lang="en-US" sz="2800" dirty="0" smtClean="0"/>
              <a:t>, be included</a:t>
            </a:r>
            <a:endParaRPr lang="en-US" sz="2800" dirty="0"/>
          </a:p>
        </p:txBody>
      </p:sp>
    </p:spTree>
    <p:extLst>
      <p:ext uri="{BB962C8B-B14F-4D97-AF65-F5344CB8AC3E}">
        <p14:creationId xmlns:p14="http://schemas.microsoft.com/office/powerpoint/2010/main" val="11204412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Distribution Set Constraints</a:t>
            </a:r>
            <a:endParaRPr lang="en-US" dirty="0"/>
          </a:p>
        </p:txBody>
      </p:sp>
      <p:sp>
        <p:nvSpPr>
          <p:cNvPr id="3" name="Content Placeholder 2"/>
          <p:cNvSpPr>
            <a:spLocks noGrp="1"/>
          </p:cNvSpPr>
          <p:nvPr>
            <p:ph sz="quarter" idx="1"/>
          </p:nvPr>
        </p:nvSpPr>
        <p:spPr>
          <a:xfrm>
            <a:off x="612648" y="1600200"/>
            <a:ext cx="8309958" cy="4495800"/>
          </a:xfrm>
        </p:spPr>
        <p:txBody>
          <a:bodyPr>
            <a:normAutofit fontScale="92500"/>
          </a:bodyPr>
          <a:lstStyle/>
          <a:p>
            <a:r>
              <a:rPr lang="en-US" dirty="0" smtClean="0"/>
              <a:t>A designer may also specify certain constraints to apply, for example:</a:t>
            </a:r>
          </a:p>
          <a:p>
            <a:endParaRPr lang="en-US" dirty="0"/>
          </a:p>
          <a:p>
            <a:pPr lvl="2"/>
            <a:r>
              <a:rPr lang="en-US" b="1" dirty="0" smtClean="0"/>
              <a:t>Four Eyes Principle: </a:t>
            </a:r>
            <a:r>
              <a:rPr lang="en-US" dirty="0">
                <a:solidFill>
                  <a:srgbClr val="000000"/>
                </a:solidFill>
              </a:rPr>
              <a:t>(or Separation of Duties): a certain work item must not be performed by the same participant who completed an earlier specified work item in a process, </a:t>
            </a:r>
            <a:r>
              <a:rPr lang="en-US" dirty="0" smtClean="0">
                <a:solidFill>
                  <a:srgbClr val="000000"/>
                </a:solidFill>
              </a:rPr>
              <a:t>or</a:t>
            </a:r>
          </a:p>
          <a:p>
            <a:pPr marL="685800" lvl="2" indent="0">
              <a:buNone/>
            </a:pPr>
            <a:endParaRPr lang="en-US" dirty="0" smtClean="0">
              <a:solidFill>
                <a:srgbClr val="000000"/>
              </a:solidFill>
            </a:endParaRPr>
          </a:p>
          <a:p>
            <a:pPr lvl="2"/>
            <a:r>
              <a:rPr lang="en-US" b="1" dirty="0" smtClean="0">
                <a:solidFill>
                  <a:srgbClr val="000000"/>
                </a:solidFill>
              </a:rPr>
              <a:t>Retain Familiar</a:t>
            </a:r>
            <a:r>
              <a:rPr lang="en-US" dirty="0" smtClean="0">
                <a:solidFill>
                  <a:srgbClr val="000000"/>
                </a:solidFill>
              </a:rPr>
              <a:t>: if </a:t>
            </a:r>
            <a:r>
              <a:rPr lang="en-US" dirty="0">
                <a:solidFill>
                  <a:srgbClr val="000000"/>
                </a:solidFill>
              </a:rPr>
              <a:t>a participant who is a member of the distribution set of a work item is the same participant who completed a particular previous work item in the process, then they must also be allocated the new work item.</a:t>
            </a:r>
          </a:p>
          <a:p>
            <a:pPr lvl="2"/>
            <a:endParaRPr lang="en-US" dirty="0"/>
          </a:p>
        </p:txBody>
      </p:sp>
    </p:spTree>
    <p:extLst>
      <p:ext uri="{BB962C8B-B14F-4D97-AF65-F5344CB8AC3E}">
        <p14:creationId xmlns:p14="http://schemas.microsoft.com/office/powerpoint/2010/main" val="14684310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Allocation</a:t>
            </a:r>
            <a:endParaRPr lang="en-US" dirty="0"/>
          </a:p>
        </p:txBody>
      </p:sp>
      <p:sp>
        <p:nvSpPr>
          <p:cNvPr id="3" name="Content Placeholder 2"/>
          <p:cNvSpPr>
            <a:spLocks noGrp="1"/>
          </p:cNvSpPr>
          <p:nvPr>
            <p:ph sz="quarter" idx="1"/>
          </p:nvPr>
        </p:nvSpPr>
        <p:spPr>
          <a:xfrm>
            <a:off x="612648" y="1600200"/>
            <a:ext cx="8153400" cy="5257800"/>
          </a:xfrm>
        </p:spPr>
        <p:txBody>
          <a:bodyPr>
            <a:normAutofit/>
          </a:bodyPr>
          <a:lstStyle/>
          <a:p>
            <a:r>
              <a:rPr lang="en-US" dirty="0" smtClean="0"/>
              <a:t>If a work item’s allocation interaction is user-initiated, one of the participants offered the work item may manually choose to allocate the task to him/herself</a:t>
            </a:r>
          </a:p>
          <a:p>
            <a:endParaRPr lang="en-US" dirty="0"/>
          </a:p>
          <a:p>
            <a:r>
              <a:rPr lang="en-US" dirty="0" smtClean="0"/>
              <a:t>If the allocation interaction is system-initiated, an </a:t>
            </a:r>
            <a:r>
              <a:rPr lang="en-US" u="sng" dirty="0" smtClean="0"/>
              <a:t>allocation strategy</a:t>
            </a:r>
            <a:r>
              <a:rPr lang="en-US" dirty="0" smtClean="0"/>
              <a:t> (e.g. random choice, round robin, shortest queue), as defined at design time, is invoked that selects a single participant from those offered</a:t>
            </a:r>
            <a:endParaRPr lang="en-US" dirty="0"/>
          </a:p>
        </p:txBody>
      </p:sp>
    </p:spTree>
    <p:extLst>
      <p:ext uri="{BB962C8B-B14F-4D97-AF65-F5344CB8AC3E}">
        <p14:creationId xmlns:p14="http://schemas.microsoft.com/office/powerpoint/2010/main" val="35431844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After Distribution</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Given appropriate privileges, a participant may:</a:t>
            </a:r>
          </a:p>
          <a:p>
            <a:pPr lvl="1"/>
            <a:r>
              <a:rPr lang="en-US" dirty="0" smtClean="0"/>
              <a:t>If allocated:</a:t>
            </a:r>
          </a:p>
          <a:p>
            <a:pPr lvl="2"/>
            <a:r>
              <a:rPr lang="en-US" b="1" dirty="0" err="1" smtClean="0"/>
              <a:t>Deallocate</a:t>
            </a:r>
            <a:r>
              <a:rPr lang="en-US" dirty="0" smtClean="0"/>
              <a:t> it (removes themselves from the distribution set and redistribute the item)</a:t>
            </a:r>
          </a:p>
          <a:p>
            <a:pPr lvl="2"/>
            <a:r>
              <a:rPr lang="en-US" b="1" dirty="0" smtClean="0"/>
              <a:t>Delegate</a:t>
            </a:r>
            <a:r>
              <a:rPr lang="en-US" dirty="0" smtClean="0"/>
              <a:t> it (to a member of their ‘team’)</a:t>
            </a:r>
          </a:p>
          <a:p>
            <a:pPr lvl="2"/>
            <a:r>
              <a:rPr lang="en-US" b="1" dirty="0" smtClean="0"/>
              <a:t>Skip</a:t>
            </a:r>
            <a:r>
              <a:rPr lang="en-US" dirty="0" smtClean="0"/>
              <a:t> the work item (complete it immediately without first start it)</a:t>
            </a:r>
          </a:p>
          <a:p>
            <a:pPr lvl="1"/>
            <a:r>
              <a:rPr lang="en-US" dirty="0" smtClean="0"/>
              <a:t>If started:</a:t>
            </a:r>
          </a:p>
          <a:p>
            <a:pPr lvl="2"/>
            <a:r>
              <a:rPr lang="en-US" b="1" dirty="0" smtClean="0"/>
              <a:t>Reallocate</a:t>
            </a:r>
            <a:r>
              <a:rPr lang="en-US" dirty="0" smtClean="0"/>
              <a:t> it (to a member of their team), and in doing so may preserve the work done within the work item thus far (</a:t>
            </a:r>
            <a:r>
              <a:rPr lang="en-US" dirty="0" err="1" smtClean="0"/>
              <a:t>stateful</a:t>
            </a:r>
            <a:r>
              <a:rPr lang="en-US" dirty="0" smtClean="0"/>
              <a:t> reallocation), or to reset the work item data to its original values (stateless reallocation)</a:t>
            </a:r>
            <a:endParaRPr lang="en-US" dirty="0"/>
          </a:p>
        </p:txBody>
      </p:sp>
    </p:spTree>
    <p:extLst>
      <p:ext uri="{BB962C8B-B14F-4D97-AF65-F5344CB8AC3E}">
        <p14:creationId xmlns:p14="http://schemas.microsoft.com/office/powerpoint/2010/main" val="14960896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After Distribution</a:t>
            </a:r>
            <a:endParaRPr lang="en-US" dirty="0"/>
          </a:p>
        </p:txBody>
      </p:sp>
      <p:sp>
        <p:nvSpPr>
          <p:cNvPr id="3" name="Content Placeholder 2"/>
          <p:cNvSpPr>
            <a:spLocks noGrp="1"/>
          </p:cNvSpPr>
          <p:nvPr>
            <p:ph sz="quarter" idx="1"/>
          </p:nvPr>
        </p:nvSpPr>
        <p:spPr/>
        <p:txBody>
          <a:bodyPr/>
          <a:lstStyle/>
          <a:p>
            <a:r>
              <a:rPr lang="en-US" dirty="0" smtClean="0"/>
              <a:t>A participant with the necessary privileges may choose to:</a:t>
            </a:r>
          </a:p>
          <a:p>
            <a:pPr lvl="2"/>
            <a:r>
              <a:rPr lang="en-US" b="1" dirty="0" smtClean="0"/>
              <a:t>Pile </a:t>
            </a:r>
            <a:r>
              <a:rPr lang="en-US" dirty="0" smtClean="0"/>
              <a:t>a task, so that all future instances of work items of the task across all current and future cases of the process are directly allocated to the participant, overriding any design time resourcing specifications</a:t>
            </a:r>
          </a:p>
          <a:p>
            <a:pPr lvl="2"/>
            <a:r>
              <a:rPr lang="en-US" b="1" dirty="0" smtClean="0"/>
              <a:t>Chain</a:t>
            </a:r>
            <a:r>
              <a:rPr lang="en-US" dirty="0" smtClean="0"/>
              <a:t> a case, which means that for all future work items in the same process instance where the distribution set specified includes the participant as a member, each of those work items are to be automatically allocated to the participant and started</a:t>
            </a:r>
            <a:endParaRPr lang="en-US" b="1" dirty="0"/>
          </a:p>
        </p:txBody>
      </p:sp>
    </p:spTree>
    <p:extLst>
      <p:ext uri="{BB962C8B-B14F-4D97-AF65-F5344CB8AC3E}">
        <p14:creationId xmlns:p14="http://schemas.microsoft.com/office/powerpoint/2010/main" val="1799239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Initial Distribution</a:t>
            </a:r>
            <a:endParaRPr lang="en-US" dirty="0"/>
          </a:p>
        </p:txBody>
      </p:sp>
      <p:sp>
        <p:nvSpPr>
          <p:cNvPr id="3" name="Content Placeholder 2"/>
          <p:cNvSpPr>
            <a:spLocks noGrp="1"/>
          </p:cNvSpPr>
          <p:nvPr>
            <p:ph sz="quarter" idx="1"/>
          </p:nvPr>
        </p:nvSpPr>
        <p:spPr>
          <a:xfrm>
            <a:off x="612648" y="1600200"/>
            <a:ext cx="3915491" cy="4984148"/>
          </a:xfrm>
        </p:spPr>
        <p:txBody>
          <a:bodyPr>
            <a:normAutofit fontScale="92500" lnSpcReduction="10000"/>
          </a:bodyPr>
          <a:lstStyle/>
          <a:p>
            <a:r>
              <a:rPr lang="en-US" dirty="0" smtClean="0"/>
              <a:t>When the engine notifies the resource service of an enabled work item, the service undertakes to distribute the work item to resource(s) using the resourcing specifications for the task from which the work item was created, as specified at design time</a:t>
            </a:r>
            <a:endParaRPr lang="en-US" dirty="0"/>
          </a:p>
        </p:txBody>
      </p:sp>
      <p:grpSp>
        <p:nvGrpSpPr>
          <p:cNvPr id="4" name="Group 2"/>
          <p:cNvGrpSpPr>
            <a:grpSpLocks/>
          </p:cNvGrpSpPr>
          <p:nvPr/>
        </p:nvGrpSpPr>
        <p:grpSpPr bwMode="auto">
          <a:xfrm>
            <a:off x="4813411" y="1600200"/>
            <a:ext cx="3952637" cy="4589040"/>
            <a:chOff x="2755" y="520"/>
            <a:chExt cx="2703" cy="3470"/>
          </a:xfrm>
        </p:grpSpPr>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l="-1201" r="-2559"/>
            <a:stretch>
              <a:fillRect/>
            </a:stretch>
          </p:blipFill>
          <p:spPr bwMode="auto">
            <a:xfrm>
              <a:off x="2755" y="520"/>
              <a:ext cx="2703" cy="3470"/>
            </a:xfrm>
            <a:prstGeom prst="rect">
              <a:avLst/>
            </a:prstGeom>
            <a:noFill/>
            <a:ln>
              <a:noFill/>
            </a:ln>
            <a:effectLst/>
            <a:extLst>
              <a:ext uri="{909E8E84-426E-40DD-AFC4-6F175D3DCCD1}">
                <a14:hiddenFill xmlns:a14="http://schemas.microsoft.com/office/drawing/2010/main">
                  <a:blipFill dpi="0" rotWithShape="0">
                    <a:blip/>
                    <a:srcRect l="-1201" r="-2559"/>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6" name="Text Box 4"/>
            <p:cNvSpPr txBox="1">
              <a:spLocks noChangeArrowheads="1"/>
            </p:cNvSpPr>
            <p:nvPr/>
          </p:nvSpPr>
          <p:spPr bwMode="auto">
            <a:xfrm>
              <a:off x="2755" y="520"/>
              <a:ext cx="2703" cy="34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grpSp>
    </p:spTree>
    <p:extLst>
      <p:ext uri="{BB962C8B-B14F-4D97-AF65-F5344CB8AC3E}">
        <p14:creationId xmlns:p14="http://schemas.microsoft.com/office/powerpoint/2010/main" val="17916192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User-Task Privileges</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1645243376"/>
              </p:ext>
            </p:extLst>
          </p:nvPr>
        </p:nvGraphicFramePr>
        <p:xfrm>
          <a:off x="730250" y="1139946"/>
          <a:ext cx="7842250" cy="5191051"/>
        </p:xfrm>
        <a:graphic>
          <a:graphicData uri="http://schemas.openxmlformats.org/drawingml/2006/table">
            <a:tbl>
              <a:tblPr firstRow="1" bandRow="1">
                <a:tableStyleId>{5C22544A-7EE6-4342-B048-85BDC9FD1C3A}</a:tableStyleId>
              </a:tblPr>
              <a:tblGrid>
                <a:gridCol w="2473616"/>
                <a:gridCol w="5368634"/>
              </a:tblGrid>
              <a:tr h="0">
                <a:tc>
                  <a:txBody>
                    <a:bodyPr/>
                    <a:lstStyle/>
                    <a:p>
                      <a:pPr marL="0" marR="0" lvl="0" indent="0" algn="l" defTabSz="449263" rtl="0" eaLnBrk="1" fontAlgn="base" latinLnBrk="0" hangingPunct="1">
                        <a:lnSpc>
                          <a:spcPct val="71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en-AU" sz="1800" b="1" i="0" u="none" strike="noStrike" cap="none" normalizeH="0" baseline="0" dirty="0">
                          <a:ln>
                            <a:noFill/>
                          </a:ln>
                          <a:solidFill>
                            <a:srgbClr val="FFFFFF"/>
                          </a:solidFill>
                          <a:effectLst/>
                          <a:latin typeface="+mn-lt"/>
                          <a:ea typeface="ヒラギノ角ゴ Pro W3" charset="0"/>
                          <a:cs typeface="ヒラギノ角ゴ Pro W3" charset="0"/>
                        </a:rPr>
                        <a:t>Privilege</a:t>
                      </a:r>
                    </a:p>
                  </a:txBody>
                  <a:tcPr marL="90000" marR="90000" marT="277416" marB="46800" horzOverflow="overflow"/>
                </a:tc>
                <a:tc>
                  <a:txBody>
                    <a:bodyPr/>
                    <a:lstStyle/>
                    <a:p>
                      <a:pPr marL="0" marR="0" lvl="0" indent="0" algn="l" defTabSz="449263" rtl="0" eaLnBrk="1" fontAlgn="base" latinLnBrk="0" hangingPunct="1">
                        <a:lnSpc>
                          <a:spcPct val="71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en-AU" sz="1800" b="1" i="0" u="none" strike="noStrike" cap="none" normalizeH="0" baseline="0" dirty="0">
                          <a:ln>
                            <a:noFill/>
                          </a:ln>
                          <a:solidFill>
                            <a:srgbClr val="FFFFFF"/>
                          </a:solidFill>
                          <a:effectLst/>
                          <a:latin typeface="+mn-lt"/>
                          <a:ea typeface="ヒラギノ角ゴ Pro W3" charset="0"/>
                          <a:cs typeface="ヒラギノ角ゴ Pro W3" charset="0"/>
                        </a:rPr>
                        <a:t>When Granted…</a:t>
                      </a:r>
                    </a:p>
                  </a:txBody>
                  <a:tcPr marL="90000" marR="90000" marT="277416" marB="46800" horzOverflow="overflow"/>
                </a:tc>
              </a:tr>
              <a:tr h="0">
                <a:tc>
                  <a:txBody>
                    <a:bodyPr/>
                    <a:lstStyle/>
                    <a:p>
                      <a:pPr marL="0" marR="0" lvl="0" indent="0" algn="l" defTabSz="449263" rtl="0" eaLnBrk="1" fontAlgn="base" latinLnBrk="0" hangingPunct="1">
                        <a:lnSpc>
                          <a:spcPct val="10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en-AU" sz="1800" b="0" i="0" u="none" strike="noStrike" cap="none" normalizeH="0" baseline="0" dirty="0">
                          <a:ln>
                            <a:noFill/>
                          </a:ln>
                          <a:solidFill>
                            <a:srgbClr val="000000"/>
                          </a:solidFill>
                          <a:effectLst/>
                          <a:latin typeface="+mn-lt"/>
                          <a:ea typeface="ヒラギノ角ゴ Pro W3" charset="0"/>
                          <a:cs typeface="ヒラギノ角ゴ Pro W3" charset="0"/>
                        </a:rPr>
                        <a:t>Can suspend</a:t>
                      </a:r>
                    </a:p>
                  </a:txBody>
                  <a:tcPr marL="90000" marR="90000" marT="72000" marB="46800" horzOverflow="overflow"/>
                </a:tc>
                <a:tc>
                  <a:txBody>
                    <a:bodyPr/>
                    <a:lstStyle/>
                    <a:p>
                      <a:pPr marL="0" marR="0" lvl="0" indent="0" algn="l" defTabSz="449263" rtl="0" eaLnBrk="1" fontAlgn="base" latinLnBrk="0" hangingPunct="1">
                        <a:lnSpc>
                          <a:spcPct val="10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en-AU" sz="1800" b="0" i="0" u="none" strike="noStrike" cap="none" normalizeH="0" baseline="0">
                          <a:ln>
                            <a:noFill/>
                          </a:ln>
                          <a:solidFill>
                            <a:srgbClr val="000000"/>
                          </a:solidFill>
                          <a:effectLst/>
                          <a:latin typeface="+mn-lt"/>
                          <a:ea typeface="ヒラギノ角ゴ Pro W3" charset="0"/>
                          <a:cs typeface="ヒラギノ角ゴ Pro W3" charset="0"/>
                        </a:rPr>
                        <a:t>suspend a started work item</a:t>
                      </a:r>
                    </a:p>
                  </a:txBody>
                  <a:tcPr marL="90000" marR="90000" marT="72000" marB="46800" horzOverflow="overflow"/>
                </a:tc>
              </a:tr>
              <a:tr h="508519">
                <a:tc>
                  <a:txBody>
                    <a:bodyPr/>
                    <a:lstStyle/>
                    <a:p>
                      <a:pPr marL="0" marR="0" lvl="0" indent="0" algn="l" defTabSz="449263" rtl="0" eaLnBrk="1" fontAlgn="base" latinLnBrk="0" hangingPunct="1">
                        <a:lnSpc>
                          <a:spcPct val="10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en-AU" sz="1800" b="0" i="0" u="none" strike="noStrike" cap="none" normalizeH="0" baseline="0" dirty="0">
                          <a:ln>
                            <a:noFill/>
                          </a:ln>
                          <a:solidFill>
                            <a:srgbClr val="000000"/>
                          </a:solidFill>
                          <a:effectLst/>
                          <a:latin typeface="+mn-lt"/>
                          <a:ea typeface="ヒラギノ角ゴ Pro W3" charset="0"/>
                          <a:cs typeface="ヒラギノ角ゴ Pro W3" charset="0"/>
                        </a:rPr>
                        <a:t>Can reallocate stateless</a:t>
                      </a:r>
                    </a:p>
                  </a:txBody>
                  <a:tcPr marL="90000" marR="90000" marT="72000" marB="46800" horzOverflow="overflow"/>
                </a:tc>
                <a:tc>
                  <a:txBody>
                    <a:bodyPr/>
                    <a:lstStyle/>
                    <a:p>
                      <a:pPr marL="0" marR="0" lvl="0" indent="0" algn="l" defTabSz="449263" rtl="0" eaLnBrk="1" fontAlgn="base" latinLnBrk="0" hangingPunct="1">
                        <a:lnSpc>
                          <a:spcPct val="10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en-AU" sz="1800" b="0" i="0" u="none" strike="noStrike" cap="none" normalizeH="0" baseline="0" dirty="0">
                          <a:ln>
                            <a:noFill/>
                          </a:ln>
                          <a:solidFill>
                            <a:srgbClr val="000000"/>
                          </a:solidFill>
                          <a:effectLst/>
                          <a:latin typeface="+mn-lt"/>
                          <a:ea typeface="ヒラギノ角ゴ Pro W3" charset="0"/>
                          <a:cs typeface="ヒラギノ角ゴ Pro W3" charset="0"/>
                        </a:rPr>
                        <a:t>transfer the work item to another participant, with all data updates reset</a:t>
                      </a:r>
                    </a:p>
                  </a:txBody>
                  <a:tcPr marL="90000" marR="90000" marT="72000" marB="46800" horzOverflow="overflow"/>
                </a:tc>
              </a:tr>
              <a:tr h="592213">
                <a:tc>
                  <a:txBody>
                    <a:bodyPr/>
                    <a:lstStyle/>
                    <a:p>
                      <a:pPr marL="0" marR="0" lvl="0" indent="0" algn="l" defTabSz="449263" rtl="0" eaLnBrk="1" fontAlgn="base" latinLnBrk="0" hangingPunct="1">
                        <a:lnSpc>
                          <a:spcPct val="10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en-AU" sz="1800" b="0" i="0" u="none" strike="noStrike" cap="none" normalizeH="0" baseline="0">
                          <a:ln>
                            <a:noFill/>
                          </a:ln>
                          <a:solidFill>
                            <a:srgbClr val="000000"/>
                          </a:solidFill>
                          <a:effectLst/>
                          <a:latin typeface="+mn-lt"/>
                          <a:ea typeface="ヒラギノ角ゴ Pro W3" charset="0"/>
                          <a:cs typeface="ヒラギノ角ゴ Pro W3" charset="0"/>
                        </a:rPr>
                        <a:t>Can reallocate stateful</a:t>
                      </a:r>
                    </a:p>
                  </a:txBody>
                  <a:tcPr marL="90000" marR="90000" marT="72000" marB="46800" horzOverflow="overflow"/>
                </a:tc>
                <a:tc>
                  <a:txBody>
                    <a:bodyPr/>
                    <a:lstStyle/>
                    <a:p>
                      <a:pPr marL="0" marR="0" lvl="0" indent="0" algn="l" defTabSz="449263" rtl="0" eaLnBrk="1" fontAlgn="base" latinLnBrk="0" hangingPunct="1">
                        <a:lnSpc>
                          <a:spcPct val="10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en-AU" sz="1800" b="0" i="0" u="none" strike="noStrike" cap="none" normalizeH="0" baseline="0" dirty="0">
                          <a:ln>
                            <a:noFill/>
                          </a:ln>
                          <a:solidFill>
                            <a:srgbClr val="000000"/>
                          </a:solidFill>
                          <a:effectLst/>
                          <a:latin typeface="+mn-lt"/>
                          <a:ea typeface="ヒラギノ角ゴ Pro W3" charset="0"/>
                          <a:cs typeface="ヒラギノ角ゴ Pro W3" charset="0"/>
                        </a:rPr>
                        <a:t>transfer the work item to another participant, with all data updates preserved</a:t>
                      </a:r>
                    </a:p>
                  </a:txBody>
                  <a:tcPr marL="90000" marR="90000" marT="72000" marB="46800" horzOverflow="overflow"/>
                </a:tc>
              </a:tr>
              <a:tr h="753815">
                <a:tc>
                  <a:txBody>
                    <a:bodyPr/>
                    <a:lstStyle/>
                    <a:p>
                      <a:pPr marL="0" marR="0" lvl="0" indent="0" algn="l" defTabSz="449263" rtl="0" eaLnBrk="1" fontAlgn="base" latinLnBrk="0" hangingPunct="1">
                        <a:lnSpc>
                          <a:spcPct val="10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en-AU" sz="1800" b="0" i="0" u="none" strike="noStrike" cap="none" normalizeH="0" baseline="0">
                          <a:ln>
                            <a:noFill/>
                          </a:ln>
                          <a:solidFill>
                            <a:srgbClr val="000000"/>
                          </a:solidFill>
                          <a:effectLst/>
                          <a:latin typeface="+mn-lt"/>
                          <a:ea typeface="ヒラギノ角ゴ Pro W3" charset="0"/>
                          <a:cs typeface="ヒラギノ角ゴ Pro W3" charset="0"/>
                        </a:rPr>
                        <a:t>Can deallocate</a:t>
                      </a:r>
                    </a:p>
                  </a:txBody>
                  <a:tcPr marL="90000" marR="90000" marT="72000" marB="46800" horzOverflow="overflow"/>
                </a:tc>
                <a:tc>
                  <a:txBody>
                    <a:bodyPr/>
                    <a:lstStyle/>
                    <a:p>
                      <a:pPr marL="0" marR="0" lvl="0" indent="0" algn="l" defTabSz="449263" rtl="0" eaLnBrk="1" fontAlgn="base" latinLnBrk="0" hangingPunct="1">
                        <a:lnSpc>
                          <a:spcPct val="10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en-AU" sz="1800" b="0" i="0" u="none" strike="noStrike" cap="none" normalizeH="0" baseline="0" dirty="0">
                          <a:ln>
                            <a:noFill/>
                          </a:ln>
                          <a:solidFill>
                            <a:srgbClr val="000000"/>
                          </a:solidFill>
                          <a:effectLst/>
                          <a:latin typeface="+mn-lt"/>
                          <a:ea typeface="ヒラギノ角ゴ Pro W3" charset="0"/>
                          <a:cs typeface="ヒラギノ角ゴ Pro W3" charset="0"/>
                        </a:rPr>
                        <a:t>reject allocation of the work item; the work item is redistributed with the participant removed from the distribution set </a:t>
                      </a:r>
                    </a:p>
                  </a:txBody>
                  <a:tcPr marL="90000" marR="90000" marT="72000" marB="46800" horzOverflow="overflow"/>
                </a:tc>
              </a:tr>
              <a:tr h="592213">
                <a:tc>
                  <a:txBody>
                    <a:bodyPr/>
                    <a:lstStyle/>
                    <a:p>
                      <a:pPr marL="0" marR="0" lvl="0" indent="0" algn="l" defTabSz="449263" rtl="0" eaLnBrk="1" fontAlgn="base" latinLnBrk="0" hangingPunct="1">
                        <a:lnSpc>
                          <a:spcPct val="10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en-AU" sz="1800" b="0" i="0" u="none" strike="noStrike" cap="none" normalizeH="0" baseline="0">
                          <a:ln>
                            <a:noFill/>
                          </a:ln>
                          <a:solidFill>
                            <a:srgbClr val="000000"/>
                          </a:solidFill>
                          <a:effectLst/>
                          <a:latin typeface="+mn-lt"/>
                          <a:ea typeface="ヒラギノ角ゴ Pro W3" charset="0"/>
                          <a:cs typeface="ヒラギノ角ゴ Pro W3" charset="0"/>
                        </a:rPr>
                        <a:t>Can delegate</a:t>
                      </a:r>
                    </a:p>
                  </a:txBody>
                  <a:tcPr marL="90000" marR="90000" marT="72000" marB="46800" horzOverflow="overflow"/>
                </a:tc>
                <a:tc>
                  <a:txBody>
                    <a:bodyPr/>
                    <a:lstStyle/>
                    <a:p>
                      <a:pPr marL="0" marR="0" lvl="0" indent="0" algn="l" defTabSz="449263" rtl="0" eaLnBrk="1" fontAlgn="base" latinLnBrk="0" hangingPunct="1">
                        <a:lnSpc>
                          <a:spcPct val="10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en-AU" sz="1800" b="0" i="0" u="none" strike="noStrike" cap="none" normalizeH="0" baseline="0" dirty="0">
                          <a:ln>
                            <a:noFill/>
                          </a:ln>
                          <a:solidFill>
                            <a:srgbClr val="000000"/>
                          </a:solidFill>
                          <a:effectLst/>
                          <a:latin typeface="+mn-lt"/>
                          <a:ea typeface="ヒラギノ角ゴ Pro W3" charset="0"/>
                          <a:cs typeface="ヒラギノ角ゴ Pro W3" charset="0"/>
                        </a:rPr>
                        <a:t>delegate the work item to a subordinate team member (by position)</a:t>
                      </a:r>
                    </a:p>
                  </a:txBody>
                  <a:tcPr marL="90000" marR="90000" marT="72000" marB="46800" horzOverflow="overflow"/>
                </a:tc>
              </a:tr>
              <a:tr h="506750">
                <a:tc>
                  <a:txBody>
                    <a:bodyPr/>
                    <a:lstStyle/>
                    <a:p>
                      <a:pPr marL="0" marR="0" lvl="0" indent="0" algn="l" defTabSz="449263" rtl="0" eaLnBrk="1" fontAlgn="base" latinLnBrk="0" hangingPunct="1">
                        <a:lnSpc>
                          <a:spcPct val="10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en-AU" sz="1800" b="0" i="0" u="none" strike="noStrike" cap="none" normalizeH="0" baseline="0">
                          <a:ln>
                            <a:noFill/>
                          </a:ln>
                          <a:solidFill>
                            <a:srgbClr val="000000"/>
                          </a:solidFill>
                          <a:effectLst/>
                          <a:latin typeface="+mn-lt"/>
                          <a:ea typeface="ヒラギノ角ゴ Pro W3" charset="0"/>
                          <a:cs typeface="ヒラギノ角ゴ Pro W3" charset="0"/>
                        </a:rPr>
                        <a:t>Can skip</a:t>
                      </a:r>
                    </a:p>
                  </a:txBody>
                  <a:tcPr marL="90000" marR="90000" marT="72000" marB="46800" horzOverflow="overflow"/>
                </a:tc>
                <a:tc>
                  <a:txBody>
                    <a:bodyPr/>
                    <a:lstStyle/>
                    <a:p>
                      <a:pPr marL="0" marR="0" lvl="0" indent="0" algn="l" defTabSz="449263" rtl="0" eaLnBrk="1" fontAlgn="base" latinLnBrk="0" hangingPunct="1">
                        <a:lnSpc>
                          <a:spcPct val="10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en-AU" sz="1800" b="0" i="0" u="none" strike="noStrike" cap="none" normalizeH="0" baseline="0" dirty="0">
                          <a:ln>
                            <a:noFill/>
                          </a:ln>
                          <a:solidFill>
                            <a:srgbClr val="000000"/>
                          </a:solidFill>
                          <a:effectLst/>
                          <a:latin typeface="+mn-lt"/>
                          <a:ea typeface="ヒラギノ角ゴ Pro W3" charset="0"/>
                          <a:cs typeface="ヒラギノ角ゴ Pro W3" charset="0"/>
                        </a:rPr>
                        <a:t>immediately complete the task without performing its work</a:t>
                      </a:r>
                    </a:p>
                  </a:txBody>
                  <a:tcPr marL="90000" marR="90000" marT="72000" marB="46800" horzOverflow="overflow"/>
                </a:tc>
              </a:tr>
              <a:tr h="439448">
                <a:tc>
                  <a:txBody>
                    <a:bodyPr/>
                    <a:lstStyle/>
                    <a:p>
                      <a:pPr marL="0" marR="0" lvl="0" indent="0" algn="l" defTabSz="449263" rtl="0" eaLnBrk="1" fontAlgn="base" latinLnBrk="0" hangingPunct="1">
                        <a:lnSpc>
                          <a:spcPct val="10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en-AU" sz="1800" b="0" i="0" u="none" strike="noStrike" cap="none" normalizeH="0" baseline="0">
                          <a:ln>
                            <a:noFill/>
                          </a:ln>
                          <a:solidFill>
                            <a:srgbClr val="000000"/>
                          </a:solidFill>
                          <a:effectLst/>
                          <a:latin typeface="+mn-lt"/>
                          <a:ea typeface="ヒラギノ角ゴ Pro W3" charset="0"/>
                          <a:cs typeface="ヒラギノ角ゴ Pro W3" charset="0"/>
                        </a:rPr>
                        <a:t>Can pile</a:t>
                      </a:r>
                    </a:p>
                  </a:txBody>
                  <a:tcPr marL="90000" marR="90000" marT="72000" marB="46800" horzOverflow="overflow"/>
                </a:tc>
                <a:tc>
                  <a:txBody>
                    <a:bodyPr/>
                    <a:lstStyle/>
                    <a:p>
                      <a:pPr marL="0" marR="0" lvl="0" indent="0" algn="l" defTabSz="449263" rtl="0" eaLnBrk="1" fontAlgn="base" latinLnBrk="0" hangingPunct="1">
                        <a:lnSpc>
                          <a:spcPct val="100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en-AU" sz="1800" b="0" i="0" u="none" strike="noStrike" cap="none" normalizeH="0" baseline="0" dirty="0">
                          <a:ln>
                            <a:noFill/>
                          </a:ln>
                          <a:solidFill>
                            <a:srgbClr val="000000"/>
                          </a:solidFill>
                          <a:effectLst/>
                          <a:latin typeface="+mn-lt"/>
                          <a:ea typeface="ヒラギノ角ゴ Pro W3" charset="0"/>
                          <a:cs typeface="ヒラギノ角ゴ Pro W3" charset="0"/>
                        </a:rPr>
                        <a:t>immediately redirect all future instances of this work item to the participant</a:t>
                      </a:r>
                    </a:p>
                  </a:txBody>
                  <a:tcPr marL="90000" marR="90000" marT="72000" marB="46800" horzOverflow="overflow"/>
                </a:tc>
              </a:tr>
            </a:tbl>
          </a:graphicData>
        </a:graphic>
      </p:graphicFrame>
    </p:spTree>
    <p:extLst>
      <p:ext uri="{BB962C8B-B14F-4D97-AF65-F5344CB8AC3E}">
        <p14:creationId xmlns:p14="http://schemas.microsoft.com/office/powerpoint/2010/main" val="23495480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endParaRPr lang="en-US"/>
          </a:p>
        </p:txBody>
      </p:sp>
      <p:sp>
        <p:nvSpPr>
          <p:cNvPr id="4" name="Title 3"/>
          <p:cNvSpPr>
            <a:spLocks noGrp="1"/>
          </p:cNvSpPr>
          <p:nvPr>
            <p:ph type="title"/>
          </p:nvPr>
        </p:nvSpPr>
        <p:spPr>
          <a:xfrm>
            <a:off x="1371600" y="1600200"/>
            <a:ext cx="7926858" cy="990600"/>
          </a:xfrm>
        </p:spPr>
        <p:txBody>
          <a:bodyPr>
            <a:noAutofit/>
          </a:bodyPr>
          <a:lstStyle/>
          <a:p>
            <a:r>
              <a:rPr lang="en-US" sz="3200" dirty="0" smtClean="0"/>
              <a:t>Resource Perspective in the YAWL Editor</a:t>
            </a:r>
            <a:endParaRPr lang="en-US" sz="3200" dirty="0"/>
          </a:p>
        </p:txBody>
      </p:sp>
    </p:spTree>
    <p:extLst>
      <p:ext uri="{BB962C8B-B14F-4D97-AF65-F5344CB8AC3E}">
        <p14:creationId xmlns:p14="http://schemas.microsoft.com/office/powerpoint/2010/main" val="24573901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Resource Manager Wizard</a:t>
            </a:r>
            <a:endParaRPr lang="en-US" dirty="0"/>
          </a:p>
        </p:txBody>
      </p:sp>
      <p:sp>
        <p:nvSpPr>
          <p:cNvPr id="5" name="Content Placeholder 4"/>
          <p:cNvSpPr>
            <a:spLocks noGrp="1"/>
          </p:cNvSpPr>
          <p:nvPr>
            <p:ph sz="quarter" idx="1"/>
          </p:nvPr>
        </p:nvSpPr>
        <p:spPr>
          <a:xfrm>
            <a:off x="612649" y="1600200"/>
            <a:ext cx="4926230" cy="5015234"/>
          </a:xfrm>
        </p:spPr>
        <p:txBody>
          <a:bodyPr>
            <a:normAutofit lnSpcReduction="10000"/>
          </a:bodyPr>
          <a:lstStyle/>
          <a:p>
            <a:r>
              <a:rPr lang="en-US" dirty="0" smtClean="0"/>
              <a:t>The Resource Manager Wizard allows to easily assign participants to a manual task</a:t>
            </a:r>
          </a:p>
          <a:p>
            <a:r>
              <a:rPr lang="en-US" dirty="0" smtClean="0"/>
              <a:t>In order to invoke the wizard</a:t>
            </a:r>
          </a:p>
          <a:p>
            <a:pPr lvl="2"/>
            <a:r>
              <a:rPr lang="en-US" dirty="0" smtClean="0"/>
              <a:t>A decomposition needs to be assigned to the task</a:t>
            </a:r>
          </a:p>
          <a:p>
            <a:pPr lvl="2"/>
            <a:r>
              <a:rPr lang="en-US" dirty="0" smtClean="0"/>
              <a:t>The task must be related to the default </a:t>
            </a:r>
            <a:r>
              <a:rPr lang="en-US" dirty="0" err="1" smtClean="0"/>
              <a:t>worklist</a:t>
            </a:r>
            <a:endParaRPr lang="en-US" dirty="0" smtClean="0"/>
          </a:p>
          <a:p>
            <a:pPr lvl="2"/>
            <a:r>
              <a:rPr lang="en-US" dirty="0" smtClean="0"/>
              <a:t>The Editor has to be connected to a running Resource Service</a:t>
            </a:r>
            <a:endParaRPr lang="en-US" dirty="0"/>
          </a:p>
        </p:txBody>
      </p:sp>
      <p:pic>
        <p:nvPicPr>
          <p:cNvPr id="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9748" y="3723662"/>
            <a:ext cx="3366300" cy="26624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extLst>
      <p:ext uri="{BB962C8B-B14F-4D97-AF65-F5344CB8AC3E}">
        <p14:creationId xmlns:p14="http://schemas.microsoft.com/office/powerpoint/2010/main" val="2607619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1 – Interaction Points</a:t>
            </a:r>
            <a:endParaRPr lang="en-US" dirty="0"/>
          </a:p>
        </p:txBody>
      </p:sp>
      <p:sp>
        <p:nvSpPr>
          <p:cNvPr id="3" name="Content Placeholder 2"/>
          <p:cNvSpPr>
            <a:spLocks noGrp="1"/>
          </p:cNvSpPr>
          <p:nvPr>
            <p:ph sz="quarter" idx="1"/>
          </p:nvPr>
        </p:nvSpPr>
        <p:spPr/>
        <p:txBody>
          <a:bodyPr/>
          <a:lstStyle/>
          <a:p>
            <a:endParaRPr lang="en-US"/>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648" y="1600200"/>
            <a:ext cx="7734300" cy="50387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extLst>
      <p:ext uri="{BB962C8B-B14F-4D97-AF65-F5344CB8AC3E}">
        <p14:creationId xmlns:p14="http://schemas.microsoft.com/office/powerpoint/2010/main" val="14946505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endParaRPr lang="en-US"/>
          </a:p>
        </p:txBody>
      </p:sp>
      <p:sp>
        <p:nvSpPr>
          <p:cNvPr id="3" name="Title 2"/>
          <p:cNvSpPr>
            <a:spLocks noGrp="1"/>
          </p:cNvSpPr>
          <p:nvPr>
            <p:ph type="title"/>
          </p:nvPr>
        </p:nvSpPr>
        <p:spPr>
          <a:xfrm>
            <a:off x="1371600" y="1600200"/>
            <a:ext cx="7772400" cy="990600"/>
          </a:xfrm>
        </p:spPr>
        <p:txBody>
          <a:bodyPr>
            <a:normAutofit/>
          </a:bodyPr>
          <a:lstStyle/>
          <a:p>
            <a:r>
              <a:rPr lang="en-US" sz="3600" dirty="0" smtClean="0"/>
              <a:t>Specifying the Organizational Model</a:t>
            </a:r>
            <a:endParaRPr lang="en-US" sz="3600" dirty="0"/>
          </a:p>
        </p:txBody>
      </p:sp>
    </p:spTree>
    <p:extLst>
      <p:ext uri="{BB962C8B-B14F-4D97-AF65-F5344CB8AC3E}">
        <p14:creationId xmlns:p14="http://schemas.microsoft.com/office/powerpoint/2010/main" val="28240628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2 – Offering a Work Item</a:t>
            </a:r>
            <a:endParaRPr lang="en-US" dirty="0"/>
          </a:p>
        </p:txBody>
      </p:sp>
      <p:sp>
        <p:nvSpPr>
          <p:cNvPr id="3" name="Content Placeholder 2"/>
          <p:cNvSpPr>
            <a:spLocks noGrp="1"/>
          </p:cNvSpPr>
          <p:nvPr>
            <p:ph sz="quarter" idx="1"/>
          </p:nvPr>
        </p:nvSpPr>
        <p:spPr/>
        <p:txBody>
          <a:bodyPr/>
          <a:lstStyle/>
          <a:p>
            <a:endParaRPr lang="en-US"/>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5971" y="1600200"/>
            <a:ext cx="7734300" cy="50387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extLst>
      <p:ext uri="{BB962C8B-B14F-4D97-AF65-F5344CB8AC3E}">
        <p14:creationId xmlns:p14="http://schemas.microsoft.com/office/powerpoint/2010/main" val="26731590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6273" y="228600"/>
            <a:ext cx="8667727" cy="990600"/>
          </a:xfrm>
        </p:spPr>
        <p:txBody>
          <a:bodyPr>
            <a:noAutofit/>
          </a:bodyPr>
          <a:lstStyle/>
          <a:p>
            <a:r>
              <a:rPr lang="en-US" sz="3700" dirty="0" smtClean="0"/>
              <a:t>Step 3 – Distribution Set Filters &amp; Constraints</a:t>
            </a:r>
            <a:endParaRPr lang="en-US" sz="3700" dirty="0"/>
          </a:p>
        </p:txBody>
      </p:sp>
      <p:sp>
        <p:nvSpPr>
          <p:cNvPr id="3" name="Content Placeholder 2"/>
          <p:cNvSpPr>
            <a:spLocks noGrp="1"/>
          </p:cNvSpPr>
          <p:nvPr>
            <p:ph sz="quarter" idx="1"/>
          </p:nvPr>
        </p:nvSpPr>
        <p:spPr/>
        <p:txBody>
          <a:bodyPr/>
          <a:lstStyle/>
          <a:p>
            <a:r>
              <a:rPr lang="en-US" dirty="0" smtClean="0"/>
              <a:t>Restriction of selected resources to those who</a:t>
            </a:r>
          </a:p>
          <a:p>
            <a:pPr lvl="2"/>
            <a:r>
              <a:rPr lang="en-US" dirty="0" smtClean="0"/>
              <a:t>Belong to a certain organization group</a:t>
            </a:r>
          </a:p>
          <a:p>
            <a:pPr lvl="2"/>
            <a:r>
              <a:rPr lang="en-US" dirty="0" smtClean="0"/>
              <a:t>Have appropriate capabilities</a:t>
            </a:r>
            <a:endParaRPr lang="en-US"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4873" y="2991469"/>
            <a:ext cx="5292885" cy="344755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extLst>
      <p:ext uri="{BB962C8B-B14F-4D97-AF65-F5344CB8AC3E}">
        <p14:creationId xmlns:p14="http://schemas.microsoft.com/office/powerpoint/2010/main" val="10560545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4 – Secondary Resources</a:t>
            </a:r>
            <a:endParaRPr lang="en-US" dirty="0"/>
          </a:p>
        </p:txBody>
      </p:sp>
      <p:sp>
        <p:nvSpPr>
          <p:cNvPr id="3" name="Content Placeholder 2"/>
          <p:cNvSpPr>
            <a:spLocks noGrp="1"/>
          </p:cNvSpPr>
          <p:nvPr>
            <p:ph sz="quarter" idx="1"/>
          </p:nvPr>
        </p:nvSpPr>
        <p:spPr/>
        <p:txBody>
          <a:bodyPr>
            <a:normAutofit/>
          </a:bodyPr>
          <a:lstStyle/>
          <a:p>
            <a:r>
              <a:rPr lang="en-US" sz="2400" dirty="0" smtClean="0"/>
              <a:t>Secondary resources are </a:t>
            </a:r>
            <a:r>
              <a:rPr lang="en-US" sz="2400" dirty="0" smtClean="0"/>
              <a:t>required </a:t>
            </a:r>
            <a:r>
              <a:rPr lang="en-US" sz="2400" dirty="0" smtClean="0"/>
              <a:t>to carry out tasks</a:t>
            </a:r>
          </a:p>
          <a:p>
            <a:pPr lvl="2"/>
            <a:r>
              <a:rPr lang="en-US" sz="1800" dirty="0" smtClean="0"/>
              <a:t>Human or non-human resources (e.g. machines, tools, etc.)</a:t>
            </a:r>
          </a:p>
          <a:p>
            <a:pPr lvl="2"/>
            <a:r>
              <a:rPr lang="en-US" sz="1800" dirty="0" smtClean="0"/>
              <a:t>Have no work-list (non-human secondary) or task not added to work-list (human secondary)</a:t>
            </a:r>
          </a:p>
          <a:p>
            <a:pPr lvl="2"/>
            <a:r>
              <a:rPr lang="en-US" sz="1800" dirty="0" smtClean="0"/>
              <a:t>Manual tasks must have at least one primary human resource</a:t>
            </a: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41940" y="3462528"/>
            <a:ext cx="4970482" cy="323670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extLst>
      <p:ext uri="{BB962C8B-B14F-4D97-AF65-F5344CB8AC3E}">
        <p14:creationId xmlns:p14="http://schemas.microsoft.com/office/powerpoint/2010/main" val="10374995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Allocating a Work Item</a:t>
            </a:r>
            <a:endParaRPr lang="en-US" dirty="0"/>
          </a:p>
        </p:txBody>
      </p:sp>
      <p:sp>
        <p:nvSpPr>
          <p:cNvPr id="3" name="Content Placeholder 2"/>
          <p:cNvSpPr>
            <a:spLocks noGrp="1"/>
          </p:cNvSpPr>
          <p:nvPr>
            <p:ph sz="quarter" idx="1"/>
          </p:nvPr>
        </p:nvSpPr>
        <p:spPr/>
        <p:txBody>
          <a:bodyPr/>
          <a:lstStyle/>
          <a:p>
            <a:endParaRPr lang="en-US"/>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3015" y="1600200"/>
            <a:ext cx="7734300" cy="50387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extLst>
      <p:ext uri="{BB962C8B-B14F-4D97-AF65-F5344CB8AC3E}">
        <p14:creationId xmlns:p14="http://schemas.microsoft.com/office/powerpoint/2010/main" val="8712305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5 – Runtime Privileges</a:t>
            </a:r>
            <a:endParaRPr lang="en-US" dirty="0"/>
          </a:p>
        </p:txBody>
      </p:sp>
      <p:sp>
        <p:nvSpPr>
          <p:cNvPr id="3" name="Content Placeholder 2"/>
          <p:cNvSpPr>
            <a:spLocks noGrp="1"/>
          </p:cNvSpPr>
          <p:nvPr>
            <p:ph sz="quarter" idx="1"/>
          </p:nvPr>
        </p:nvSpPr>
        <p:spPr/>
        <p:txBody>
          <a:bodyPr/>
          <a:lstStyle/>
          <a:p>
            <a:endParaRPr lang="en-US"/>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4247" y="1600200"/>
            <a:ext cx="7734300" cy="50387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extLst>
      <p:ext uri="{BB962C8B-B14F-4D97-AF65-F5344CB8AC3E}">
        <p14:creationId xmlns:p14="http://schemas.microsoft.com/office/powerpoint/2010/main" val="27044229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YAWL Organizational Model</a:t>
            </a:r>
            <a:endParaRPr lang="en-US" dirty="0"/>
          </a:p>
        </p:txBody>
      </p:sp>
      <p:sp>
        <p:nvSpPr>
          <p:cNvPr id="5" name="Content Placeholder 4"/>
          <p:cNvSpPr>
            <a:spLocks noGrp="1"/>
          </p:cNvSpPr>
          <p:nvPr>
            <p:ph sz="quarter" idx="1"/>
          </p:nvPr>
        </p:nvSpPr>
        <p:spPr/>
        <p:txBody>
          <a:bodyPr/>
          <a:lstStyle/>
          <a:p>
            <a:pPr marL="0" indent="0">
              <a:buNone/>
            </a:pPr>
            <a:r>
              <a:rPr lang="en-US" dirty="0" smtClean="0"/>
              <a:t>*All relations are from the perspective of a unique participant</a:t>
            </a:r>
            <a:endParaRPr lang="en-US"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8867" y="2645092"/>
            <a:ext cx="7498827" cy="421290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extLst>
      <p:ext uri="{BB962C8B-B14F-4D97-AF65-F5344CB8AC3E}">
        <p14:creationId xmlns:p14="http://schemas.microsoft.com/office/powerpoint/2010/main" val="1845136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User Privileges</a:t>
            </a:r>
            <a:endParaRPr lang="en-US" dirty="0"/>
          </a:p>
        </p:txBody>
      </p:sp>
      <p:graphicFrame>
        <p:nvGraphicFramePr>
          <p:cNvPr id="7" name="Content Placeholder 6"/>
          <p:cNvGraphicFramePr>
            <a:graphicFrameLocks noGrp="1"/>
          </p:cNvGraphicFramePr>
          <p:nvPr>
            <p:ph sz="quarter" idx="1"/>
            <p:extLst>
              <p:ext uri="{D42A27DB-BD31-4B8C-83A1-F6EECF244321}">
                <p14:modId xmlns:p14="http://schemas.microsoft.com/office/powerpoint/2010/main" val="3138832326"/>
              </p:ext>
            </p:extLst>
          </p:nvPr>
        </p:nvGraphicFramePr>
        <p:xfrm>
          <a:off x="612648" y="1227581"/>
          <a:ext cx="8153400" cy="5394960"/>
        </p:xfrm>
        <a:graphic>
          <a:graphicData uri="http://schemas.openxmlformats.org/drawingml/2006/table">
            <a:tbl>
              <a:tblPr firstRow="1" bandRow="1">
                <a:tableStyleId>{5C22544A-7EE6-4342-B048-85BDC9FD1C3A}</a:tableStyleId>
              </a:tblPr>
              <a:tblGrid>
                <a:gridCol w="2717800"/>
                <a:gridCol w="2717800"/>
                <a:gridCol w="2717800"/>
              </a:tblGrid>
              <a:tr h="347819">
                <a:tc>
                  <a:txBody>
                    <a:bodyPr/>
                    <a:lstStyle/>
                    <a:p>
                      <a:r>
                        <a:rPr lang="en-US" dirty="0" smtClean="0"/>
                        <a:t>Privilege</a:t>
                      </a:r>
                      <a:endParaRPr lang="en-US" dirty="0"/>
                    </a:p>
                  </a:txBody>
                  <a:tcPr/>
                </a:tc>
                <a:tc>
                  <a:txBody>
                    <a:bodyPr/>
                    <a:lstStyle/>
                    <a:p>
                      <a:r>
                        <a:rPr lang="en-US" dirty="0" smtClean="0"/>
                        <a:t>Granted</a:t>
                      </a:r>
                      <a:endParaRPr lang="en-US" dirty="0"/>
                    </a:p>
                  </a:txBody>
                  <a:tcPr/>
                </a:tc>
                <a:tc>
                  <a:txBody>
                    <a:bodyPr/>
                    <a:lstStyle/>
                    <a:p>
                      <a:r>
                        <a:rPr lang="en-US" dirty="0" smtClean="0"/>
                        <a:t>Denied</a:t>
                      </a:r>
                      <a:endParaRPr lang="en-US" dirty="0"/>
                    </a:p>
                  </a:txBody>
                  <a:tcPr/>
                </a:tc>
              </a:tr>
              <a:tr h="857637">
                <a:tc>
                  <a:txBody>
                    <a:bodyPr/>
                    <a:lstStyle/>
                    <a:p>
                      <a:r>
                        <a:rPr lang="en-US" dirty="0" smtClean="0"/>
                        <a:t>Choose which work item to start</a:t>
                      </a:r>
                      <a:endParaRPr lang="en-US" dirty="0"/>
                    </a:p>
                  </a:txBody>
                  <a:tcPr/>
                </a:tc>
                <a:tc>
                  <a:txBody>
                    <a:bodyPr/>
                    <a:lstStyle/>
                    <a:p>
                      <a:r>
                        <a:rPr lang="en-US" dirty="0" smtClean="0"/>
                        <a:t>Can</a:t>
                      </a:r>
                      <a:r>
                        <a:rPr lang="en-US" baseline="0" dirty="0" smtClean="0"/>
                        <a:t> choose allocated items to start in any order</a:t>
                      </a:r>
                      <a:endParaRPr lang="en-US" dirty="0"/>
                    </a:p>
                  </a:txBody>
                  <a:tcPr/>
                </a:tc>
                <a:tc>
                  <a:txBody>
                    <a:bodyPr/>
                    <a:lstStyle/>
                    <a:p>
                      <a:r>
                        <a:rPr lang="en-US" dirty="0" smtClean="0"/>
                        <a:t>Can only choose the oldest allocated item to start</a:t>
                      </a:r>
                    </a:p>
                  </a:txBody>
                  <a:tcPr/>
                </a:tc>
              </a:tr>
              <a:tr h="347819">
                <a:tc>
                  <a:txBody>
                    <a:bodyPr/>
                    <a:lstStyle/>
                    <a:p>
                      <a:r>
                        <a:rPr lang="en-US" dirty="0" smtClean="0"/>
                        <a:t>Reorder work items</a:t>
                      </a:r>
                      <a:endParaRPr lang="en-US" dirty="0"/>
                    </a:p>
                  </a:txBody>
                  <a:tcPr/>
                </a:tc>
                <a:tc>
                  <a:txBody>
                    <a:bodyPr/>
                    <a:lstStyle/>
                    <a:p>
                      <a:r>
                        <a:rPr lang="en-US" dirty="0" smtClean="0"/>
                        <a:t>Same</a:t>
                      </a:r>
                      <a:r>
                        <a:rPr lang="en-US" baseline="0" dirty="0" smtClean="0"/>
                        <a:t> as above</a:t>
                      </a:r>
                      <a:endParaRPr lang="en-US" dirty="0"/>
                    </a:p>
                  </a:txBody>
                  <a:tcPr/>
                </a:tc>
                <a:tc>
                  <a:txBody>
                    <a:bodyPr/>
                    <a:lstStyle/>
                    <a:p>
                      <a:r>
                        <a:rPr lang="en-US" dirty="0" smtClean="0"/>
                        <a:t>Same</a:t>
                      </a:r>
                      <a:r>
                        <a:rPr lang="en-US" baseline="0" dirty="0" smtClean="0"/>
                        <a:t> as above</a:t>
                      </a:r>
                      <a:endParaRPr lang="en-US" dirty="0"/>
                    </a:p>
                  </a:txBody>
                  <a:tcPr/>
                </a:tc>
              </a:tr>
              <a:tr h="600346">
                <a:tc>
                  <a:txBody>
                    <a:bodyPr/>
                    <a:lstStyle/>
                    <a:p>
                      <a:r>
                        <a:rPr lang="en-US" dirty="0" smtClean="0"/>
                        <a:t>Start work</a:t>
                      </a:r>
                      <a:r>
                        <a:rPr lang="en-US" baseline="0" dirty="0" smtClean="0"/>
                        <a:t> items concurrently</a:t>
                      </a:r>
                      <a:endParaRPr lang="en-US" dirty="0"/>
                    </a:p>
                  </a:txBody>
                  <a:tcPr/>
                </a:tc>
                <a:tc>
                  <a:txBody>
                    <a:bodyPr/>
                    <a:lstStyle/>
                    <a:p>
                      <a:r>
                        <a:rPr lang="en-US" dirty="0" smtClean="0"/>
                        <a:t>Can</a:t>
                      </a:r>
                      <a:r>
                        <a:rPr lang="en-US" baseline="0" dirty="0" smtClean="0"/>
                        <a:t> have several items started at once</a:t>
                      </a:r>
                      <a:endParaRPr lang="en-US" dirty="0"/>
                    </a:p>
                  </a:txBody>
                  <a:tcPr/>
                </a:tc>
                <a:tc>
                  <a:txBody>
                    <a:bodyPr/>
                    <a:lstStyle/>
                    <a:p>
                      <a:r>
                        <a:rPr lang="en-US" dirty="0" smtClean="0"/>
                        <a:t>Can only have one</a:t>
                      </a:r>
                      <a:r>
                        <a:rPr lang="en-US" baseline="0" dirty="0" smtClean="0"/>
                        <a:t> item started at a time</a:t>
                      </a:r>
                      <a:endParaRPr lang="en-US" dirty="0"/>
                    </a:p>
                  </a:txBody>
                  <a:tcPr/>
                </a:tc>
              </a:tr>
              <a:tr h="857637">
                <a:tc>
                  <a:txBody>
                    <a:bodyPr/>
                    <a:lstStyle/>
                    <a:p>
                      <a:r>
                        <a:rPr lang="en-US" dirty="0" smtClean="0"/>
                        <a:t>View all work</a:t>
                      </a:r>
                      <a:r>
                        <a:rPr lang="en-US" baseline="0" dirty="0" smtClean="0"/>
                        <a:t> items of team</a:t>
                      </a:r>
                      <a:endParaRPr lang="en-US" dirty="0"/>
                    </a:p>
                  </a:txBody>
                  <a:tcPr/>
                </a:tc>
                <a:tc>
                  <a:txBody>
                    <a:bodyPr/>
                    <a:lstStyle/>
                    <a:p>
                      <a:r>
                        <a:rPr lang="en-US" dirty="0" smtClean="0"/>
                        <a:t>Can</a:t>
                      </a:r>
                      <a:r>
                        <a:rPr lang="en-US" baseline="0" dirty="0" smtClean="0"/>
                        <a:t> view team’s work items on </a:t>
                      </a:r>
                      <a:r>
                        <a:rPr lang="en-US" i="1" baseline="0" dirty="0" smtClean="0"/>
                        <a:t>Team Queues</a:t>
                      </a:r>
                      <a:r>
                        <a:rPr lang="en-US" i="0" baseline="0" dirty="0" smtClean="0"/>
                        <a:t> form</a:t>
                      </a:r>
                      <a:endParaRPr lang="en-US" dirty="0"/>
                    </a:p>
                  </a:txBody>
                  <a:tcPr/>
                </a:tc>
                <a:tc>
                  <a:txBody>
                    <a:bodyPr/>
                    <a:lstStyle/>
                    <a:p>
                      <a:r>
                        <a:rPr lang="en-US" dirty="0" smtClean="0"/>
                        <a:t>Can’t view team’s work items on </a:t>
                      </a:r>
                      <a:r>
                        <a:rPr lang="en-US" i="1" dirty="0" smtClean="0"/>
                        <a:t>Team</a:t>
                      </a:r>
                      <a:r>
                        <a:rPr lang="en-US" i="1" baseline="0" dirty="0" smtClean="0"/>
                        <a:t> Queues</a:t>
                      </a:r>
                      <a:r>
                        <a:rPr lang="en-US" i="0" baseline="0" dirty="0" smtClean="0"/>
                        <a:t> form</a:t>
                      </a:r>
                      <a:endParaRPr lang="en-US" dirty="0"/>
                    </a:p>
                  </a:txBody>
                  <a:tcPr/>
                </a:tc>
              </a:tr>
              <a:tr h="857637">
                <a:tc>
                  <a:txBody>
                    <a:bodyPr/>
                    <a:lstStyle/>
                    <a:p>
                      <a:r>
                        <a:rPr lang="en-US" dirty="0" smtClean="0"/>
                        <a:t>View all work items of org</a:t>
                      </a:r>
                      <a:r>
                        <a:rPr lang="en-US" baseline="0" dirty="0" smtClean="0"/>
                        <a:t> group</a:t>
                      </a:r>
                      <a:endParaRPr lang="en-US" dirty="0"/>
                    </a:p>
                  </a:txBody>
                  <a:tcPr/>
                </a:tc>
                <a:tc>
                  <a:txBody>
                    <a:bodyPr/>
                    <a:lstStyle/>
                    <a:p>
                      <a:r>
                        <a:rPr lang="en-US" dirty="0" smtClean="0"/>
                        <a:t>Can</a:t>
                      </a:r>
                      <a:r>
                        <a:rPr lang="en-US" baseline="0" dirty="0" smtClean="0"/>
                        <a:t> view org group’s work items on </a:t>
                      </a:r>
                      <a:r>
                        <a:rPr lang="en-US" i="1" baseline="0" dirty="0" smtClean="0"/>
                        <a:t>Team Queues</a:t>
                      </a:r>
                      <a:r>
                        <a:rPr lang="en-US" b="0" i="1" baseline="0" dirty="0" smtClean="0"/>
                        <a:t> </a:t>
                      </a:r>
                      <a:r>
                        <a:rPr lang="en-US" b="0" i="0" baseline="0" dirty="0" smtClean="0"/>
                        <a:t>form</a:t>
                      </a:r>
                      <a:endParaRPr lang="en-US" dirty="0"/>
                    </a:p>
                  </a:txBody>
                  <a:tcPr/>
                </a:tc>
                <a:tc>
                  <a:txBody>
                    <a:bodyPr/>
                    <a:lstStyle/>
                    <a:p>
                      <a:r>
                        <a:rPr lang="en-US" dirty="0" smtClean="0"/>
                        <a:t>Can’t view org group’s work items on </a:t>
                      </a:r>
                      <a:r>
                        <a:rPr lang="en-US" i="1" dirty="0" smtClean="0"/>
                        <a:t>Team Queues</a:t>
                      </a:r>
                      <a:r>
                        <a:rPr lang="en-US" b="0" i="0" baseline="0" dirty="0" smtClean="0"/>
                        <a:t> form</a:t>
                      </a:r>
                      <a:endParaRPr lang="en-US" dirty="0"/>
                    </a:p>
                  </a:txBody>
                  <a:tcPr/>
                </a:tc>
              </a:tr>
              <a:tr h="600346">
                <a:tc>
                  <a:txBody>
                    <a:bodyPr/>
                    <a:lstStyle/>
                    <a:p>
                      <a:r>
                        <a:rPr lang="en-US" dirty="0" smtClean="0"/>
                        <a:t>Chain work item execution</a:t>
                      </a:r>
                      <a:endParaRPr lang="en-US" dirty="0"/>
                    </a:p>
                  </a:txBody>
                  <a:tcPr/>
                </a:tc>
                <a:tc>
                  <a:txBody>
                    <a:bodyPr/>
                    <a:lstStyle/>
                    <a:p>
                      <a:r>
                        <a:rPr lang="en-US" dirty="0" smtClean="0"/>
                        <a:t>Can chain work items for a case</a:t>
                      </a:r>
                      <a:endParaRPr lang="en-US" dirty="0"/>
                    </a:p>
                  </a:txBody>
                  <a:tcPr/>
                </a:tc>
                <a:tc>
                  <a:txBody>
                    <a:bodyPr/>
                    <a:lstStyle/>
                    <a:p>
                      <a:r>
                        <a:rPr lang="en-US" dirty="0" smtClean="0"/>
                        <a:t>Can’t chain</a:t>
                      </a:r>
                      <a:r>
                        <a:rPr lang="en-US" baseline="0" dirty="0" smtClean="0"/>
                        <a:t> work items for a case</a:t>
                      </a:r>
                      <a:endParaRPr lang="en-US" dirty="0"/>
                    </a:p>
                  </a:txBody>
                  <a:tcPr/>
                </a:tc>
              </a:tr>
              <a:tr h="600346">
                <a:tc>
                  <a:txBody>
                    <a:bodyPr/>
                    <a:lstStyle/>
                    <a:p>
                      <a:r>
                        <a:rPr lang="en-US" dirty="0" smtClean="0"/>
                        <a:t>Manage cases</a:t>
                      </a:r>
                      <a:endParaRPr lang="en-US" dirty="0"/>
                    </a:p>
                  </a:txBody>
                  <a:tcPr/>
                </a:tc>
                <a:tc>
                  <a:txBody>
                    <a:bodyPr/>
                    <a:lstStyle/>
                    <a:p>
                      <a:r>
                        <a:rPr lang="en-US" dirty="0" smtClean="0"/>
                        <a:t>Can</a:t>
                      </a:r>
                      <a:r>
                        <a:rPr lang="en-US" baseline="0" dirty="0" smtClean="0"/>
                        <a:t> access the case management form</a:t>
                      </a:r>
                      <a:endParaRPr lang="en-US" dirty="0"/>
                    </a:p>
                  </a:txBody>
                  <a:tcPr/>
                </a:tc>
                <a:tc>
                  <a:txBody>
                    <a:bodyPr/>
                    <a:lstStyle/>
                    <a:p>
                      <a:r>
                        <a:rPr lang="en-US" dirty="0" smtClean="0"/>
                        <a:t>Can’t access the case management form</a:t>
                      </a:r>
                      <a:endParaRPr lang="en-US" dirty="0"/>
                    </a:p>
                  </a:txBody>
                  <a:tcPr/>
                </a:tc>
              </a:tr>
            </a:tbl>
          </a:graphicData>
        </a:graphic>
      </p:graphicFrame>
    </p:spTree>
    <p:extLst>
      <p:ext uri="{BB962C8B-B14F-4D97-AF65-F5344CB8AC3E}">
        <p14:creationId xmlns:p14="http://schemas.microsoft.com/office/powerpoint/2010/main" val="14818140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Org Data Maintenance</a:t>
            </a:r>
            <a:endParaRPr lang="en-US" dirty="0"/>
          </a:p>
        </p:txBody>
      </p:sp>
      <p:sp>
        <p:nvSpPr>
          <p:cNvPr id="3" name="Content Placeholder 2"/>
          <p:cNvSpPr>
            <a:spLocks noGrp="1"/>
          </p:cNvSpPr>
          <p:nvPr>
            <p:ph sz="quarter" idx="1"/>
          </p:nvPr>
        </p:nvSpPr>
        <p:spPr/>
        <p:txBody>
          <a:bodyPr>
            <a:normAutofit/>
          </a:bodyPr>
          <a:lstStyle/>
          <a:p>
            <a:r>
              <a:rPr lang="en-US" sz="2400" dirty="0" smtClean="0"/>
              <a:t>The Org database may be populated and maintained via the </a:t>
            </a:r>
            <a:r>
              <a:rPr lang="en-US" sz="2400" i="1" dirty="0" smtClean="0"/>
              <a:t>User Management </a:t>
            </a:r>
            <a:r>
              <a:rPr lang="en-US" sz="2400" dirty="0" smtClean="0"/>
              <a:t>and </a:t>
            </a:r>
            <a:r>
              <a:rPr lang="en-US" sz="2400" i="1" dirty="0" smtClean="0"/>
              <a:t>Organizational Data Management</a:t>
            </a:r>
            <a:r>
              <a:rPr lang="en-US" sz="2400" dirty="0" smtClean="0"/>
              <a:t> forms, part of the toolset available to Resource Service administrators</a:t>
            </a:r>
            <a:endParaRPr lang="en-US" sz="2400"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556" y="3554643"/>
            <a:ext cx="6448519" cy="308457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extLst>
      <p:ext uri="{BB962C8B-B14F-4D97-AF65-F5344CB8AC3E}">
        <p14:creationId xmlns:p14="http://schemas.microsoft.com/office/powerpoint/2010/main" val="1974529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Org Data Maintenance</a:t>
            </a:r>
            <a:endParaRPr lang="en-US" dirty="0"/>
          </a:p>
        </p:txBody>
      </p:sp>
      <p:sp>
        <p:nvSpPr>
          <p:cNvPr id="3" name="Content Placeholder 2"/>
          <p:cNvSpPr>
            <a:spLocks noGrp="1"/>
          </p:cNvSpPr>
          <p:nvPr>
            <p:ph sz="quarter" idx="1"/>
          </p:nvPr>
        </p:nvSpPr>
        <p:spPr/>
        <p:txBody>
          <a:bodyPr/>
          <a:lstStyle/>
          <a:p>
            <a:endParaRPr lang="en-US"/>
          </a:p>
        </p:txBody>
      </p:sp>
      <p:grpSp>
        <p:nvGrpSpPr>
          <p:cNvPr id="4" name="Group 2"/>
          <p:cNvGrpSpPr>
            <a:grpSpLocks/>
          </p:cNvGrpSpPr>
          <p:nvPr/>
        </p:nvGrpSpPr>
        <p:grpSpPr bwMode="auto">
          <a:xfrm>
            <a:off x="684086" y="1544637"/>
            <a:ext cx="8081962" cy="5313363"/>
            <a:chOff x="281" y="572"/>
            <a:chExt cx="5091" cy="3347"/>
          </a:xfrm>
        </p:grpSpPr>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l="-11685" r="-11685"/>
            <a:stretch>
              <a:fillRect/>
            </a:stretch>
          </p:blipFill>
          <p:spPr bwMode="auto">
            <a:xfrm>
              <a:off x="281" y="572"/>
              <a:ext cx="5091" cy="3347"/>
            </a:xfrm>
            <a:prstGeom prst="rect">
              <a:avLst/>
            </a:prstGeom>
            <a:noFill/>
            <a:ln>
              <a:noFill/>
            </a:ln>
            <a:effectLst/>
            <a:extLst>
              <a:ext uri="{909E8E84-426E-40DD-AFC4-6F175D3DCCD1}">
                <a14:hiddenFill xmlns:a14="http://schemas.microsoft.com/office/drawing/2010/main">
                  <a:blipFill dpi="0" rotWithShape="0">
                    <a:blip/>
                    <a:srcRect l="-11685" r="-11685"/>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6" name="Text Box 4"/>
            <p:cNvSpPr txBox="1">
              <a:spLocks noChangeArrowheads="1"/>
            </p:cNvSpPr>
            <p:nvPr/>
          </p:nvSpPr>
          <p:spPr bwMode="auto">
            <a:xfrm>
              <a:off x="281" y="572"/>
              <a:ext cx="5091" cy="334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grpSp>
    </p:spTree>
    <p:extLst>
      <p:ext uri="{BB962C8B-B14F-4D97-AF65-F5344CB8AC3E}">
        <p14:creationId xmlns:p14="http://schemas.microsoft.com/office/powerpoint/2010/main" val="4292742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endParaRPr lang="en-US"/>
          </a:p>
        </p:txBody>
      </p:sp>
      <p:sp>
        <p:nvSpPr>
          <p:cNvPr id="4" name="Title 3"/>
          <p:cNvSpPr>
            <a:spLocks noGrp="1"/>
          </p:cNvSpPr>
          <p:nvPr>
            <p:ph type="title"/>
          </p:nvPr>
        </p:nvSpPr>
        <p:spPr/>
        <p:txBody>
          <a:bodyPr>
            <a:normAutofit fontScale="90000"/>
          </a:bodyPr>
          <a:lstStyle/>
          <a:p>
            <a:r>
              <a:rPr lang="en-US" dirty="0" smtClean="0"/>
              <a:t>Specifying Run Time </a:t>
            </a:r>
            <a:r>
              <a:rPr lang="en-US" dirty="0" err="1" smtClean="0"/>
              <a:t>Behaviour</a:t>
            </a:r>
            <a:endParaRPr lang="en-US" dirty="0"/>
          </a:p>
        </p:txBody>
      </p:sp>
    </p:spTree>
    <p:extLst>
      <p:ext uri="{BB962C8B-B14F-4D97-AF65-F5344CB8AC3E}">
        <p14:creationId xmlns:p14="http://schemas.microsoft.com/office/powerpoint/2010/main" val="38985354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Work Item Lifecycle in YAWL</a:t>
            </a:r>
            <a:endParaRPr lang="en-US" dirty="0"/>
          </a:p>
        </p:txBody>
      </p:sp>
      <p:sp>
        <p:nvSpPr>
          <p:cNvPr id="5" name="Content Placeholder 4"/>
          <p:cNvSpPr>
            <a:spLocks noGrp="1"/>
          </p:cNvSpPr>
          <p:nvPr>
            <p:ph sz="quarter" idx="1"/>
          </p:nvPr>
        </p:nvSpPr>
        <p:spPr>
          <a:xfrm>
            <a:off x="612648" y="1685925"/>
            <a:ext cx="8153400" cy="4495800"/>
          </a:xfrm>
        </p:spPr>
        <p:txBody>
          <a:bodyPr/>
          <a:lstStyle/>
          <a:p>
            <a:endParaRPr lang="en-US" dirty="0"/>
          </a:p>
        </p:txBody>
      </p:sp>
      <p:sp>
        <p:nvSpPr>
          <p:cNvPr id="6" name="Rectangle 2"/>
          <p:cNvSpPr>
            <a:spLocks noChangeArrowheads="1"/>
          </p:cNvSpPr>
          <p:nvPr/>
        </p:nvSpPr>
        <p:spPr bwMode="auto">
          <a:xfrm>
            <a:off x="754063" y="3529013"/>
            <a:ext cx="1223962" cy="647700"/>
          </a:xfrm>
          <a:prstGeom prst="rect">
            <a:avLst/>
          </a:prstGeom>
          <a:noFill/>
          <a:ln w="19080">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1600" b="1">
                <a:solidFill>
                  <a:srgbClr val="101073"/>
                </a:solidFill>
              </a:rPr>
              <a:t>created</a:t>
            </a:r>
          </a:p>
        </p:txBody>
      </p:sp>
      <p:sp>
        <p:nvSpPr>
          <p:cNvPr id="7" name="Rectangle 3"/>
          <p:cNvSpPr>
            <a:spLocks noChangeArrowheads="1"/>
          </p:cNvSpPr>
          <p:nvPr/>
        </p:nvSpPr>
        <p:spPr bwMode="auto">
          <a:xfrm>
            <a:off x="2124075" y="1620838"/>
            <a:ext cx="1366838" cy="863600"/>
          </a:xfrm>
          <a:prstGeom prst="rect">
            <a:avLst/>
          </a:prstGeom>
          <a:noFill/>
          <a:ln w="19080">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1600" b="1" dirty="0">
                <a:solidFill>
                  <a:srgbClr val="101073"/>
                </a:solidFill>
              </a:rPr>
              <a:t>offered to </a:t>
            </a:r>
          </a:p>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1600" b="1" dirty="0">
                <a:solidFill>
                  <a:srgbClr val="101073"/>
                </a:solidFill>
              </a:rPr>
              <a:t>a single </a:t>
            </a:r>
          </a:p>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1600" b="1" dirty="0">
                <a:solidFill>
                  <a:srgbClr val="101073"/>
                </a:solidFill>
              </a:rPr>
              <a:t>resource</a:t>
            </a:r>
          </a:p>
        </p:txBody>
      </p:sp>
      <p:sp>
        <p:nvSpPr>
          <p:cNvPr id="8" name="Rectangle 4"/>
          <p:cNvSpPr>
            <a:spLocks noChangeArrowheads="1"/>
          </p:cNvSpPr>
          <p:nvPr/>
        </p:nvSpPr>
        <p:spPr bwMode="auto">
          <a:xfrm>
            <a:off x="2052638" y="5005388"/>
            <a:ext cx="1295400" cy="935037"/>
          </a:xfrm>
          <a:prstGeom prst="rect">
            <a:avLst/>
          </a:prstGeom>
          <a:noFill/>
          <a:ln w="19080">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1600" b="1">
                <a:solidFill>
                  <a:srgbClr val="101073"/>
                </a:solidFill>
              </a:rPr>
              <a:t>offered to</a:t>
            </a:r>
          </a:p>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1600" b="1">
                <a:solidFill>
                  <a:srgbClr val="101073"/>
                </a:solidFill>
              </a:rPr>
              <a:t>multiple </a:t>
            </a:r>
          </a:p>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1600" b="1">
                <a:solidFill>
                  <a:srgbClr val="101073"/>
                </a:solidFill>
              </a:rPr>
              <a:t>resources</a:t>
            </a:r>
          </a:p>
        </p:txBody>
      </p:sp>
      <p:sp>
        <p:nvSpPr>
          <p:cNvPr id="9" name="Rectangle 5"/>
          <p:cNvSpPr>
            <a:spLocks noChangeArrowheads="1"/>
          </p:cNvSpPr>
          <p:nvPr/>
        </p:nvSpPr>
        <p:spPr bwMode="auto">
          <a:xfrm>
            <a:off x="3419475" y="3421063"/>
            <a:ext cx="1223963" cy="828675"/>
          </a:xfrm>
          <a:prstGeom prst="rect">
            <a:avLst/>
          </a:prstGeom>
          <a:noFill/>
          <a:ln w="19080">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1600" b="1">
                <a:solidFill>
                  <a:srgbClr val="101073"/>
                </a:solidFill>
              </a:rPr>
              <a:t>allocated</a:t>
            </a:r>
          </a:p>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1600" b="1">
                <a:solidFill>
                  <a:srgbClr val="101073"/>
                </a:solidFill>
              </a:rPr>
              <a:t>to a single</a:t>
            </a:r>
          </a:p>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1600" b="1">
                <a:solidFill>
                  <a:srgbClr val="101073"/>
                </a:solidFill>
              </a:rPr>
              <a:t>resource</a:t>
            </a:r>
          </a:p>
        </p:txBody>
      </p:sp>
      <p:sp>
        <p:nvSpPr>
          <p:cNvPr id="10" name="Rectangle 6"/>
          <p:cNvSpPr>
            <a:spLocks noChangeArrowheads="1"/>
          </p:cNvSpPr>
          <p:nvPr/>
        </p:nvSpPr>
        <p:spPr bwMode="auto">
          <a:xfrm>
            <a:off x="5865813" y="1836738"/>
            <a:ext cx="1223962" cy="647700"/>
          </a:xfrm>
          <a:prstGeom prst="rect">
            <a:avLst/>
          </a:prstGeom>
          <a:noFill/>
          <a:ln w="19080">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1600" b="1">
                <a:solidFill>
                  <a:srgbClr val="101073"/>
                </a:solidFill>
              </a:rPr>
              <a:t>suspended</a:t>
            </a:r>
          </a:p>
        </p:txBody>
      </p:sp>
      <p:sp>
        <p:nvSpPr>
          <p:cNvPr id="11" name="Rectangle 7"/>
          <p:cNvSpPr>
            <a:spLocks noChangeArrowheads="1"/>
          </p:cNvSpPr>
          <p:nvPr/>
        </p:nvSpPr>
        <p:spPr bwMode="auto">
          <a:xfrm>
            <a:off x="5867400" y="5184775"/>
            <a:ext cx="1223963" cy="647700"/>
          </a:xfrm>
          <a:prstGeom prst="rect">
            <a:avLst/>
          </a:prstGeom>
          <a:noFill/>
          <a:ln w="19080">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1600" b="1">
                <a:solidFill>
                  <a:srgbClr val="101073"/>
                </a:solidFill>
              </a:rPr>
              <a:t>failed</a:t>
            </a:r>
          </a:p>
        </p:txBody>
      </p:sp>
      <p:sp>
        <p:nvSpPr>
          <p:cNvPr id="12" name="Rectangle 8"/>
          <p:cNvSpPr>
            <a:spLocks noChangeArrowheads="1"/>
          </p:cNvSpPr>
          <p:nvPr/>
        </p:nvSpPr>
        <p:spPr bwMode="auto">
          <a:xfrm>
            <a:off x="5867400" y="3529013"/>
            <a:ext cx="1223963" cy="647700"/>
          </a:xfrm>
          <a:prstGeom prst="rect">
            <a:avLst/>
          </a:prstGeom>
          <a:noFill/>
          <a:ln w="19080">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1600" b="1">
                <a:solidFill>
                  <a:srgbClr val="101073"/>
                </a:solidFill>
              </a:rPr>
              <a:t>started</a:t>
            </a:r>
          </a:p>
        </p:txBody>
      </p:sp>
      <p:sp>
        <p:nvSpPr>
          <p:cNvPr id="13" name="Line 10"/>
          <p:cNvSpPr>
            <a:spLocks noChangeShapeType="1"/>
          </p:cNvSpPr>
          <p:nvPr/>
        </p:nvSpPr>
        <p:spPr bwMode="auto">
          <a:xfrm>
            <a:off x="285750" y="3852863"/>
            <a:ext cx="468313" cy="1587"/>
          </a:xfrm>
          <a:prstGeom prst="line">
            <a:avLst/>
          </a:prstGeom>
          <a:noFill/>
          <a:ln w="19080">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cxnSp>
        <p:nvCxnSpPr>
          <p:cNvPr id="14" name="AutoShape 11"/>
          <p:cNvCxnSpPr>
            <a:cxnSpLocks noChangeShapeType="1"/>
            <a:stCxn id="6" idx="3"/>
            <a:endCxn id="9" idx="1"/>
          </p:cNvCxnSpPr>
          <p:nvPr/>
        </p:nvCxnSpPr>
        <p:spPr bwMode="auto">
          <a:xfrm flipV="1">
            <a:off x="1978025" y="3835400"/>
            <a:ext cx="1441450" cy="17463"/>
          </a:xfrm>
          <a:prstGeom prst="straightConnector1">
            <a:avLst/>
          </a:prstGeom>
          <a:noFill/>
          <a:ln w="19080">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15" name="AutoShape 12"/>
          <p:cNvCxnSpPr>
            <a:cxnSpLocks noChangeShapeType="1"/>
            <a:stCxn id="9" idx="3"/>
            <a:endCxn id="12" idx="1"/>
          </p:cNvCxnSpPr>
          <p:nvPr/>
        </p:nvCxnSpPr>
        <p:spPr bwMode="auto">
          <a:xfrm>
            <a:off x="4643438" y="3835400"/>
            <a:ext cx="1223962" cy="17463"/>
          </a:xfrm>
          <a:prstGeom prst="straightConnector1">
            <a:avLst/>
          </a:prstGeom>
          <a:noFill/>
          <a:ln w="19080">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16" name="AutoShape 13"/>
          <p:cNvCxnSpPr>
            <a:cxnSpLocks noChangeShapeType="1"/>
            <a:stCxn id="12" idx="3"/>
          </p:cNvCxnSpPr>
          <p:nvPr/>
        </p:nvCxnSpPr>
        <p:spPr bwMode="auto">
          <a:xfrm>
            <a:off x="7091363" y="3852863"/>
            <a:ext cx="792162" cy="1587"/>
          </a:xfrm>
          <a:prstGeom prst="straightConnector1">
            <a:avLst/>
          </a:prstGeom>
          <a:noFill/>
          <a:ln w="19080">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17" name="AutoShape 14"/>
          <p:cNvCxnSpPr>
            <a:cxnSpLocks noChangeShapeType="1"/>
            <a:stCxn id="12" idx="2"/>
            <a:endCxn id="11" idx="0"/>
          </p:cNvCxnSpPr>
          <p:nvPr/>
        </p:nvCxnSpPr>
        <p:spPr bwMode="auto">
          <a:xfrm>
            <a:off x="6478588" y="4176713"/>
            <a:ext cx="1587" cy="1008062"/>
          </a:xfrm>
          <a:prstGeom prst="straightConnector1">
            <a:avLst/>
          </a:prstGeom>
          <a:noFill/>
          <a:ln w="19080">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18" name="AutoShape 15"/>
          <p:cNvCxnSpPr>
            <a:cxnSpLocks noChangeShapeType="1"/>
            <a:stCxn id="7" idx="3"/>
            <a:endCxn id="9" idx="0"/>
          </p:cNvCxnSpPr>
          <p:nvPr/>
        </p:nvCxnSpPr>
        <p:spPr bwMode="auto">
          <a:xfrm>
            <a:off x="3490913" y="2052638"/>
            <a:ext cx="541337" cy="1368425"/>
          </a:xfrm>
          <a:prstGeom prst="straightConnector1">
            <a:avLst/>
          </a:prstGeom>
          <a:noFill/>
          <a:ln w="19080">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19" name="AutoShape 16"/>
          <p:cNvCxnSpPr>
            <a:cxnSpLocks noChangeShapeType="1"/>
            <a:stCxn id="8" idx="3"/>
            <a:endCxn id="9" idx="2"/>
          </p:cNvCxnSpPr>
          <p:nvPr/>
        </p:nvCxnSpPr>
        <p:spPr bwMode="auto">
          <a:xfrm flipV="1">
            <a:off x="3348038" y="4249738"/>
            <a:ext cx="684212" cy="1222375"/>
          </a:xfrm>
          <a:prstGeom prst="straightConnector1">
            <a:avLst/>
          </a:prstGeom>
          <a:noFill/>
          <a:ln w="19080">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20" name="AutoShape 17"/>
          <p:cNvCxnSpPr>
            <a:cxnSpLocks noChangeShapeType="1"/>
            <a:stCxn id="6" idx="0"/>
            <a:endCxn id="7" idx="1"/>
          </p:cNvCxnSpPr>
          <p:nvPr/>
        </p:nvCxnSpPr>
        <p:spPr bwMode="auto">
          <a:xfrm flipV="1">
            <a:off x="1366838" y="2052638"/>
            <a:ext cx="758825" cy="1476375"/>
          </a:xfrm>
          <a:prstGeom prst="straightConnector1">
            <a:avLst/>
          </a:prstGeom>
          <a:noFill/>
          <a:ln w="19080">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21" name="AutoShape 18"/>
          <p:cNvCxnSpPr>
            <a:cxnSpLocks noChangeShapeType="1"/>
            <a:stCxn id="6" idx="2"/>
            <a:endCxn id="8" idx="1"/>
          </p:cNvCxnSpPr>
          <p:nvPr/>
        </p:nvCxnSpPr>
        <p:spPr bwMode="auto">
          <a:xfrm>
            <a:off x="1366838" y="4176713"/>
            <a:ext cx="687387" cy="1296987"/>
          </a:xfrm>
          <a:prstGeom prst="straightConnector1">
            <a:avLst/>
          </a:prstGeom>
          <a:noFill/>
          <a:ln w="19080">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sp>
        <p:nvSpPr>
          <p:cNvPr id="22" name="Line 19"/>
          <p:cNvSpPr>
            <a:spLocks noChangeShapeType="1"/>
          </p:cNvSpPr>
          <p:nvPr/>
        </p:nvSpPr>
        <p:spPr bwMode="auto">
          <a:xfrm flipH="1" flipV="1">
            <a:off x="6323013" y="2473325"/>
            <a:ext cx="23812" cy="1066800"/>
          </a:xfrm>
          <a:prstGeom prst="line">
            <a:avLst/>
          </a:prstGeom>
          <a:noFill/>
          <a:ln w="19080">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23" name="Line 20"/>
          <p:cNvSpPr>
            <a:spLocks noChangeShapeType="1"/>
          </p:cNvSpPr>
          <p:nvPr/>
        </p:nvSpPr>
        <p:spPr bwMode="auto">
          <a:xfrm>
            <a:off x="6623050" y="2484438"/>
            <a:ext cx="1588" cy="1044575"/>
          </a:xfrm>
          <a:prstGeom prst="line">
            <a:avLst/>
          </a:prstGeom>
          <a:noFill/>
          <a:ln w="19080">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24" name="Line 21"/>
          <p:cNvSpPr>
            <a:spLocks noChangeShapeType="1"/>
          </p:cNvSpPr>
          <p:nvPr/>
        </p:nvSpPr>
        <p:spPr bwMode="auto">
          <a:xfrm>
            <a:off x="3490913" y="2052638"/>
            <a:ext cx="2376487" cy="1584325"/>
          </a:xfrm>
          <a:prstGeom prst="line">
            <a:avLst/>
          </a:prstGeom>
          <a:noFill/>
          <a:ln w="19080">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25" name="Line 22"/>
          <p:cNvSpPr>
            <a:spLocks noChangeShapeType="1"/>
          </p:cNvSpPr>
          <p:nvPr/>
        </p:nvSpPr>
        <p:spPr bwMode="auto">
          <a:xfrm flipV="1">
            <a:off x="3346450" y="4056063"/>
            <a:ext cx="2520950" cy="1462087"/>
          </a:xfrm>
          <a:prstGeom prst="line">
            <a:avLst/>
          </a:prstGeom>
          <a:noFill/>
          <a:ln w="19080">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26" name="Rectangle 23"/>
          <p:cNvSpPr>
            <a:spLocks noChangeArrowheads="1"/>
          </p:cNvSpPr>
          <p:nvPr/>
        </p:nvSpPr>
        <p:spPr bwMode="auto">
          <a:xfrm>
            <a:off x="2411413" y="2736850"/>
            <a:ext cx="1296987" cy="287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AU" b="1" i="1">
                <a:solidFill>
                  <a:srgbClr val="101073"/>
                </a:solidFill>
              </a:rPr>
              <a:t>R:allocate-s</a:t>
            </a:r>
          </a:p>
        </p:txBody>
      </p:sp>
      <p:sp>
        <p:nvSpPr>
          <p:cNvPr id="27" name="Rectangle 24"/>
          <p:cNvSpPr>
            <a:spLocks noChangeArrowheads="1"/>
          </p:cNvSpPr>
          <p:nvPr/>
        </p:nvSpPr>
        <p:spPr bwMode="auto">
          <a:xfrm>
            <a:off x="4283075" y="2268538"/>
            <a:ext cx="1152525" cy="2873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AU" b="1" i="1">
                <a:solidFill>
                  <a:srgbClr val="101073"/>
                </a:solidFill>
              </a:rPr>
              <a:t>R:start-s</a:t>
            </a:r>
          </a:p>
        </p:txBody>
      </p:sp>
      <p:sp>
        <p:nvSpPr>
          <p:cNvPr id="28" name="Rectangle 25"/>
          <p:cNvSpPr>
            <a:spLocks noChangeArrowheads="1"/>
          </p:cNvSpPr>
          <p:nvPr/>
        </p:nvSpPr>
        <p:spPr bwMode="auto">
          <a:xfrm>
            <a:off x="5110163" y="2700338"/>
            <a:ext cx="1152525" cy="2873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AU" b="1" i="1">
                <a:solidFill>
                  <a:srgbClr val="101073"/>
                </a:solidFill>
              </a:rPr>
              <a:t>R:suspend</a:t>
            </a:r>
          </a:p>
        </p:txBody>
      </p:sp>
      <p:sp>
        <p:nvSpPr>
          <p:cNvPr id="29" name="Rectangle 26"/>
          <p:cNvSpPr>
            <a:spLocks noChangeArrowheads="1"/>
          </p:cNvSpPr>
          <p:nvPr/>
        </p:nvSpPr>
        <p:spPr bwMode="auto">
          <a:xfrm>
            <a:off x="6659563" y="2665413"/>
            <a:ext cx="1152525" cy="2873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AU" b="1" i="1">
                <a:solidFill>
                  <a:srgbClr val="101073"/>
                </a:solidFill>
              </a:rPr>
              <a:t>R:resume</a:t>
            </a:r>
          </a:p>
        </p:txBody>
      </p:sp>
      <p:sp>
        <p:nvSpPr>
          <p:cNvPr id="30" name="Rectangle 27"/>
          <p:cNvSpPr>
            <a:spLocks noChangeArrowheads="1"/>
          </p:cNvSpPr>
          <p:nvPr/>
        </p:nvSpPr>
        <p:spPr bwMode="auto">
          <a:xfrm>
            <a:off x="7162800" y="3240088"/>
            <a:ext cx="1152525" cy="2873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AU" b="1" i="1">
                <a:solidFill>
                  <a:srgbClr val="101073"/>
                </a:solidFill>
              </a:rPr>
              <a:t>R:complete</a:t>
            </a:r>
          </a:p>
        </p:txBody>
      </p:sp>
      <p:sp>
        <p:nvSpPr>
          <p:cNvPr id="31" name="Rectangle 28"/>
          <p:cNvSpPr>
            <a:spLocks noChangeArrowheads="1"/>
          </p:cNvSpPr>
          <p:nvPr/>
        </p:nvSpPr>
        <p:spPr bwMode="auto">
          <a:xfrm>
            <a:off x="6443663" y="4500563"/>
            <a:ext cx="865187" cy="2873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AU" b="1" i="1">
                <a:solidFill>
                  <a:srgbClr val="101073"/>
                </a:solidFill>
              </a:rPr>
              <a:t>R:fail</a:t>
            </a:r>
          </a:p>
        </p:txBody>
      </p:sp>
      <p:sp>
        <p:nvSpPr>
          <p:cNvPr id="32" name="Rectangle 29"/>
          <p:cNvSpPr>
            <a:spLocks noChangeArrowheads="1"/>
          </p:cNvSpPr>
          <p:nvPr/>
        </p:nvSpPr>
        <p:spPr bwMode="auto">
          <a:xfrm>
            <a:off x="4714875" y="3529013"/>
            <a:ext cx="865188" cy="2873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AU" b="1" i="1">
                <a:solidFill>
                  <a:srgbClr val="101073"/>
                </a:solidFill>
              </a:rPr>
              <a:t>R:start</a:t>
            </a:r>
          </a:p>
        </p:txBody>
      </p:sp>
      <p:sp>
        <p:nvSpPr>
          <p:cNvPr id="33" name="Rectangle 30"/>
          <p:cNvSpPr>
            <a:spLocks noChangeArrowheads="1"/>
          </p:cNvSpPr>
          <p:nvPr/>
        </p:nvSpPr>
        <p:spPr bwMode="auto">
          <a:xfrm>
            <a:off x="4751388" y="4716463"/>
            <a:ext cx="1008062" cy="2873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AU" b="1" i="1">
                <a:solidFill>
                  <a:srgbClr val="101073"/>
                </a:solidFill>
              </a:rPr>
              <a:t>R:start-m</a:t>
            </a:r>
          </a:p>
        </p:txBody>
      </p:sp>
      <p:sp>
        <p:nvSpPr>
          <p:cNvPr id="34" name="Rectangle 31"/>
          <p:cNvSpPr>
            <a:spLocks noChangeArrowheads="1"/>
          </p:cNvSpPr>
          <p:nvPr/>
        </p:nvSpPr>
        <p:spPr bwMode="auto">
          <a:xfrm>
            <a:off x="179388" y="3133725"/>
            <a:ext cx="1079500" cy="287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AU" b="1" i="1">
                <a:solidFill>
                  <a:srgbClr val="101073"/>
                </a:solidFill>
              </a:rPr>
              <a:t>S:create</a:t>
            </a:r>
          </a:p>
        </p:txBody>
      </p:sp>
      <p:sp>
        <p:nvSpPr>
          <p:cNvPr id="35" name="Rectangle 32"/>
          <p:cNvSpPr>
            <a:spLocks noChangeArrowheads="1"/>
          </p:cNvSpPr>
          <p:nvPr/>
        </p:nvSpPr>
        <p:spPr bwMode="auto">
          <a:xfrm>
            <a:off x="719138" y="2305050"/>
            <a:ext cx="1079500" cy="287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AU" b="1" i="1">
                <a:solidFill>
                  <a:srgbClr val="101073"/>
                </a:solidFill>
              </a:rPr>
              <a:t>S:offer-s</a:t>
            </a:r>
          </a:p>
        </p:txBody>
      </p:sp>
      <p:sp>
        <p:nvSpPr>
          <p:cNvPr id="36" name="Rectangle 33"/>
          <p:cNvSpPr>
            <a:spLocks noChangeArrowheads="1"/>
          </p:cNvSpPr>
          <p:nvPr/>
        </p:nvSpPr>
        <p:spPr bwMode="auto">
          <a:xfrm>
            <a:off x="574675" y="4860925"/>
            <a:ext cx="1079500" cy="287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AU" b="1" i="1">
                <a:solidFill>
                  <a:srgbClr val="101073"/>
                </a:solidFill>
              </a:rPr>
              <a:t>S:offer-m</a:t>
            </a:r>
          </a:p>
        </p:txBody>
      </p:sp>
      <p:sp>
        <p:nvSpPr>
          <p:cNvPr id="37" name="Rectangle 34"/>
          <p:cNvSpPr>
            <a:spLocks noChangeArrowheads="1"/>
          </p:cNvSpPr>
          <p:nvPr/>
        </p:nvSpPr>
        <p:spPr bwMode="auto">
          <a:xfrm>
            <a:off x="2159000" y="3529013"/>
            <a:ext cx="1079500" cy="2873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AU" b="1" i="1">
                <a:solidFill>
                  <a:srgbClr val="101073"/>
                </a:solidFill>
              </a:rPr>
              <a:t>S:allocate</a:t>
            </a:r>
          </a:p>
        </p:txBody>
      </p:sp>
      <p:sp>
        <p:nvSpPr>
          <p:cNvPr id="38" name="Rectangle 35"/>
          <p:cNvSpPr>
            <a:spLocks noChangeArrowheads="1"/>
          </p:cNvSpPr>
          <p:nvPr/>
        </p:nvSpPr>
        <p:spPr bwMode="auto">
          <a:xfrm>
            <a:off x="2482850" y="4429125"/>
            <a:ext cx="1296988" cy="287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AU" b="1" i="1">
                <a:solidFill>
                  <a:srgbClr val="101073"/>
                </a:solidFill>
              </a:rPr>
              <a:t>R:allocate-m</a:t>
            </a:r>
          </a:p>
        </p:txBody>
      </p:sp>
      <p:sp>
        <p:nvSpPr>
          <p:cNvPr id="39" name="Rectangle 36"/>
          <p:cNvSpPr>
            <a:spLocks noChangeArrowheads="1"/>
          </p:cNvSpPr>
          <p:nvPr/>
        </p:nvSpPr>
        <p:spPr bwMode="auto">
          <a:xfrm>
            <a:off x="4716463" y="3933825"/>
            <a:ext cx="865187" cy="287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nchor="ctr"/>
          <a:lstStyle/>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AU" b="1" i="1">
                <a:solidFill>
                  <a:srgbClr val="101073"/>
                </a:solidFill>
              </a:rPr>
              <a:t>S:start</a:t>
            </a:r>
          </a:p>
        </p:txBody>
      </p:sp>
    </p:spTree>
    <p:extLst>
      <p:ext uri="{BB962C8B-B14F-4D97-AF65-F5344CB8AC3E}">
        <p14:creationId xmlns:p14="http://schemas.microsoft.com/office/powerpoint/2010/main" val="36975078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Resourcing Interaction Points</a:t>
            </a:r>
            <a:endParaRPr lang="en-US" dirty="0"/>
          </a:p>
        </p:txBody>
      </p:sp>
      <p:sp>
        <p:nvSpPr>
          <p:cNvPr id="3" name="Content Placeholder 2"/>
          <p:cNvSpPr>
            <a:spLocks noGrp="1"/>
          </p:cNvSpPr>
          <p:nvPr>
            <p:ph sz="quarter" idx="1"/>
          </p:nvPr>
        </p:nvSpPr>
        <p:spPr>
          <a:xfrm>
            <a:off x="612648" y="1600200"/>
            <a:ext cx="8153400" cy="5067706"/>
          </a:xfrm>
        </p:spPr>
        <p:txBody>
          <a:bodyPr>
            <a:normAutofit fontScale="77500" lnSpcReduction="20000"/>
          </a:bodyPr>
          <a:lstStyle/>
          <a:p>
            <a:r>
              <a:rPr lang="en-US" dirty="0" smtClean="0"/>
              <a:t>There are three places in a work item’s lifecycle where resourcing </a:t>
            </a:r>
            <a:r>
              <a:rPr lang="en-US" i="1" dirty="0" smtClean="0"/>
              <a:t>decisions</a:t>
            </a:r>
            <a:r>
              <a:rPr lang="en-US" dirty="0" smtClean="0"/>
              <a:t> are to be made</a:t>
            </a:r>
          </a:p>
          <a:p>
            <a:pPr lvl="2"/>
            <a:r>
              <a:rPr lang="en-US" sz="2600" b="1" dirty="0" smtClean="0">
                <a:solidFill>
                  <a:srgbClr val="000000"/>
                </a:solidFill>
              </a:rPr>
              <a:t>Offer</a:t>
            </a:r>
            <a:r>
              <a:rPr lang="en-US" sz="2600" dirty="0" smtClean="0">
                <a:solidFill>
                  <a:srgbClr val="000000"/>
                </a:solidFill>
              </a:rPr>
              <a:t>: </a:t>
            </a:r>
            <a:r>
              <a:rPr lang="en-US" sz="2600" dirty="0">
                <a:solidFill>
                  <a:srgbClr val="000000"/>
                </a:solidFill>
              </a:rPr>
              <a:t>The work item is offered to one or more participants. There is no obligation for the participant to accept the </a:t>
            </a:r>
            <a:r>
              <a:rPr lang="en-US" sz="2600" dirty="0" smtClean="0">
                <a:solidFill>
                  <a:srgbClr val="000000"/>
                </a:solidFill>
              </a:rPr>
              <a:t>offer</a:t>
            </a:r>
          </a:p>
          <a:p>
            <a:pPr lvl="2"/>
            <a:r>
              <a:rPr lang="en-US" sz="2600" b="1" dirty="0" smtClean="0">
                <a:solidFill>
                  <a:srgbClr val="000000"/>
                </a:solidFill>
              </a:rPr>
              <a:t>Allocate</a:t>
            </a:r>
            <a:r>
              <a:rPr lang="en-US" sz="2600" dirty="0" smtClean="0">
                <a:solidFill>
                  <a:srgbClr val="000000"/>
                </a:solidFill>
              </a:rPr>
              <a:t>: </a:t>
            </a:r>
            <a:r>
              <a:rPr lang="en-US" sz="2600" dirty="0">
                <a:solidFill>
                  <a:srgbClr val="000000"/>
                </a:solidFill>
              </a:rPr>
              <a:t>The work item is allocated to a single participant, so that the participant is committed (willingly or not) to performing that work item at a later time. If the work item was previously offered to several other participants, the offer is withdrawn from them at this time; and </a:t>
            </a:r>
            <a:endParaRPr lang="en-US" sz="2600" dirty="0" smtClean="0">
              <a:solidFill>
                <a:srgbClr val="000000"/>
              </a:solidFill>
            </a:endParaRPr>
          </a:p>
          <a:p>
            <a:pPr lvl="2"/>
            <a:r>
              <a:rPr lang="en-US" sz="2600" b="1" dirty="0" smtClean="0">
                <a:solidFill>
                  <a:srgbClr val="000000"/>
                </a:solidFill>
              </a:rPr>
              <a:t>Start</a:t>
            </a:r>
            <a:r>
              <a:rPr lang="en-US" sz="2600" dirty="0" smtClean="0">
                <a:solidFill>
                  <a:srgbClr val="000000"/>
                </a:solidFill>
              </a:rPr>
              <a:t>: </a:t>
            </a:r>
            <a:r>
              <a:rPr lang="en-US" sz="2600" dirty="0">
                <a:solidFill>
                  <a:srgbClr val="000000"/>
                </a:solidFill>
              </a:rPr>
              <a:t>The work item is started by the allocated participant. </a:t>
            </a:r>
            <a:endParaRPr lang="en-US" sz="2600" dirty="0" smtClean="0">
              <a:solidFill>
                <a:srgbClr val="000000"/>
              </a:solidFill>
            </a:endParaRPr>
          </a:p>
          <a:p>
            <a:r>
              <a:rPr lang="en-US" sz="2600" dirty="0" smtClean="0">
                <a:solidFill>
                  <a:srgbClr val="000000"/>
                </a:solidFill>
              </a:rPr>
              <a:t>At each interaction point, the decision may be:</a:t>
            </a:r>
          </a:p>
          <a:p>
            <a:pPr lvl="2"/>
            <a:r>
              <a:rPr lang="en-US" sz="2600" b="1" dirty="0" smtClean="0">
                <a:solidFill>
                  <a:srgbClr val="000000"/>
                </a:solidFill>
              </a:rPr>
              <a:t>System-initiated</a:t>
            </a:r>
            <a:r>
              <a:rPr lang="en-US" sz="2600" dirty="0" smtClean="0">
                <a:solidFill>
                  <a:srgbClr val="000000"/>
                </a:solidFill>
              </a:rPr>
              <a:t>: </a:t>
            </a:r>
            <a:r>
              <a:rPr lang="en-US" sz="2600" dirty="0">
                <a:solidFill>
                  <a:srgbClr val="000000"/>
                </a:solidFill>
              </a:rPr>
              <a:t>automatically performed by the system, using parameters set at design time, or </a:t>
            </a:r>
            <a:endParaRPr lang="en-US" sz="2600" dirty="0" smtClean="0">
              <a:solidFill>
                <a:srgbClr val="000000"/>
              </a:solidFill>
            </a:endParaRPr>
          </a:p>
          <a:p>
            <a:pPr lvl="2"/>
            <a:r>
              <a:rPr lang="en-US" sz="2600" b="1" dirty="0" smtClean="0">
                <a:solidFill>
                  <a:srgbClr val="000000"/>
                </a:solidFill>
              </a:rPr>
              <a:t>User-initiated</a:t>
            </a:r>
            <a:r>
              <a:rPr lang="en-US" sz="2600" dirty="0" smtClean="0">
                <a:solidFill>
                  <a:srgbClr val="000000"/>
                </a:solidFill>
              </a:rPr>
              <a:t>: </a:t>
            </a:r>
            <a:r>
              <a:rPr lang="en-US" sz="2600" dirty="0">
                <a:solidFill>
                  <a:srgbClr val="000000"/>
                </a:solidFill>
              </a:rPr>
              <a:t>the work item is passed to the administrator’s </a:t>
            </a:r>
            <a:r>
              <a:rPr lang="en-US" sz="2600" i="1" dirty="0">
                <a:solidFill>
                  <a:srgbClr val="000000"/>
                </a:solidFill>
              </a:rPr>
              <a:t>Unoffered </a:t>
            </a:r>
            <a:r>
              <a:rPr lang="en-US" sz="2600" dirty="0">
                <a:solidFill>
                  <a:srgbClr val="000000"/>
                </a:solidFill>
              </a:rPr>
              <a:t>queue so that it can be manually offered to one or more </a:t>
            </a:r>
            <a:r>
              <a:rPr lang="en-US" sz="2600" dirty="0" smtClean="0">
                <a:solidFill>
                  <a:srgbClr val="000000"/>
                </a:solidFill>
              </a:rPr>
              <a:t>participants</a:t>
            </a:r>
            <a:endParaRPr lang="en-US" sz="2600" dirty="0">
              <a:solidFill>
                <a:srgbClr val="000000"/>
              </a:solidFill>
            </a:endParaRPr>
          </a:p>
        </p:txBody>
      </p:sp>
    </p:spTree>
    <p:extLst>
      <p:ext uri="{BB962C8B-B14F-4D97-AF65-F5344CB8AC3E}">
        <p14:creationId xmlns:p14="http://schemas.microsoft.com/office/powerpoint/2010/main" val="3472219327"/>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Median.thmx</Template>
  <TotalTime>45</TotalTime>
  <Words>1179</Words>
  <Application>Microsoft Office PowerPoint</Application>
  <PresentationFormat>On-screen Show (4:3)</PresentationFormat>
  <Paragraphs>140</Paragraphs>
  <Slides>24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Tw Cen MT</vt:lpstr>
      <vt:lpstr>Wingdings</vt:lpstr>
      <vt:lpstr>Wingdings 2</vt:lpstr>
      <vt:lpstr>ヒラギノ角ゴ Pro W3</vt:lpstr>
      <vt:lpstr>Median</vt:lpstr>
      <vt:lpstr>The Yawl Resource Perspective</vt:lpstr>
      <vt:lpstr>Specifying the Organizational Model</vt:lpstr>
      <vt:lpstr>YAWL Organizational Model</vt:lpstr>
      <vt:lpstr>User Privileges</vt:lpstr>
      <vt:lpstr>Org Data Maintenance</vt:lpstr>
      <vt:lpstr>Org Data Maintenance</vt:lpstr>
      <vt:lpstr>Specifying Run Time Behaviour</vt:lpstr>
      <vt:lpstr>Work Item Lifecycle in YAWL</vt:lpstr>
      <vt:lpstr>Resourcing Interaction Points</vt:lpstr>
      <vt:lpstr>Distribution Set and Filters</vt:lpstr>
      <vt:lpstr>Distribution Set Constraints</vt:lpstr>
      <vt:lpstr>Allocation</vt:lpstr>
      <vt:lpstr>After Distribution</vt:lpstr>
      <vt:lpstr>After Distribution</vt:lpstr>
      <vt:lpstr>Initial Distribution</vt:lpstr>
      <vt:lpstr>User-Task Privileges</vt:lpstr>
      <vt:lpstr>Resource Perspective in the YAWL Editor</vt:lpstr>
      <vt:lpstr>Resource Manager Wizard</vt:lpstr>
      <vt:lpstr>Step 1 – Interaction Points</vt:lpstr>
      <vt:lpstr>Step 2 – Offering a Work Item</vt:lpstr>
      <vt:lpstr>Step 3 – Distribution Set Filters &amp; Constraints</vt:lpstr>
      <vt:lpstr>Step 4 – Secondary Resources</vt:lpstr>
      <vt:lpstr>Allocating a Work Item</vt:lpstr>
      <vt:lpstr>Step 5 – Runtime Privileges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Yawl Resource Perspective</dc:title>
  <dc:creator>Katherine Alexander</dc:creator>
  <cp:lastModifiedBy>Joerg Evermann</cp:lastModifiedBy>
  <cp:revision>9</cp:revision>
  <dcterms:created xsi:type="dcterms:W3CDTF">2014-01-05T03:42:34Z</dcterms:created>
  <dcterms:modified xsi:type="dcterms:W3CDTF">2014-01-07T21:04:59Z</dcterms:modified>
</cp:coreProperties>
</file>